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3"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orton" userId="751f48ac-f405-4874-9342-a3888a69521f" providerId="ADAL" clId="{064FACB9-B838-4461-AAE4-5740D9AF154E}"/>
    <pc:docChg chg="modSld">
      <pc:chgData name="Claire Morton" userId="751f48ac-f405-4874-9342-a3888a69521f" providerId="ADAL" clId="{064FACB9-B838-4461-AAE4-5740D9AF154E}" dt="2026-04-21T09:18:56.194" v="18" actId="20577"/>
      <pc:docMkLst>
        <pc:docMk/>
      </pc:docMkLst>
      <pc:sldChg chg="modSp">
        <pc:chgData name="Claire Morton" userId="751f48ac-f405-4874-9342-a3888a69521f" providerId="ADAL" clId="{064FACB9-B838-4461-AAE4-5740D9AF154E}" dt="2026-04-21T09:18:56.194" v="18" actId="20577"/>
        <pc:sldMkLst>
          <pc:docMk/>
          <pc:sldMk cId="2778804271" sldId="283"/>
        </pc:sldMkLst>
        <pc:graphicFrameChg chg="modGraphic">
          <ac:chgData name="Claire Morton" userId="751f48ac-f405-4874-9342-a3888a69521f" providerId="ADAL" clId="{064FACB9-B838-4461-AAE4-5740D9AF154E}" dt="2026-04-21T09:18:56.194" v="18" actId="20577"/>
          <ac:graphicFrameMkLst>
            <pc:docMk/>
            <pc:sldMk cId="2778804271" sldId="283"/>
            <ac:graphicFrameMk id="24" creationId="{E4E639B0-EB0D-28D9-1D62-60E88EEF069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21/04/2026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21/04/2026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21/04/2026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21/04/2026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21/04/2026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1"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4C0674FD-46A5-D714-51EB-12093D84963A}"/>
              </a:ext>
            </a:extLst>
          </p:cNvPr>
          <p:cNvSpPr txBox="1"/>
          <p:nvPr/>
        </p:nvSpPr>
        <p:spPr>
          <a:xfrm>
            <a:off x="808663" y="4269246"/>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dirty="0">
                <a:latin typeface="Century Gothic" panose="020B0502020202020204" pitchFamily="34" charset="0"/>
              </a:rPr>
              <a:t>Jacket Potatoes &amp; Baguettes with a choice of fillings, Salad Bar, Fresh Fruit</a:t>
            </a:r>
            <a:endParaRPr lang="en-GB" sz="800" b="1" dirty="0">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32477" y="1455156"/>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475639"/>
            <a:ext cx="328419" cy="247672"/>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252307"/>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667198"/>
            <a:ext cx="596695" cy="461665"/>
          </a:xfrm>
          <a:prstGeom prst="rect">
            <a:avLst/>
          </a:prstGeom>
          <a:noFill/>
        </p:spPr>
        <p:txBody>
          <a:bodyPr wrap="square" rtlCol="0">
            <a:spAutoFit/>
          </a:bodyPr>
          <a:lstStyle/>
          <a:p>
            <a:pPr algn="ctr"/>
            <a:r>
              <a:rPr lang="en-GB" sz="800" dirty="0">
                <a:latin typeface="Century Gothic" panose="020B0502020202020204" pitchFamily="34" charset="0"/>
              </a:rPr>
              <a:t>Added plant protein</a:t>
            </a:r>
            <a:endParaRPr lang="en-GB" sz="800" b="1" dirty="0">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1966096"/>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2813209"/>
            <a:ext cx="804249" cy="338554"/>
          </a:xfrm>
          <a:prstGeom prst="rect">
            <a:avLst/>
          </a:prstGeom>
          <a:noFill/>
        </p:spPr>
        <p:txBody>
          <a:bodyPr wrap="square" rtlCol="0">
            <a:spAutoFit/>
          </a:bodyPr>
          <a:lstStyle/>
          <a:p>
            <a:pPr algn="ctr"/>
            <a:r>
              <a:rPr lang="en-GB" sz="800" dirty="0">
                <a:latin typeface="Century Gothic" panose="020B0502020202020204" pitchFamily="34" charset="0"/>
              </a:rPr>
              <a:t>Plant</a:t>
            </a:r>
          </a:p>
          <a:p>
            <a:pPr algn="ctr"/>
            <a:r>
              <a:rPr lang="en-GB" sz="800" dirty="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Churchill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196632032"/>
              </p:ext>
            </p:extLst>
          </p:nvPr>
        </p:nvGraphicFramePr>
        <p:xfrm>
          <a:off x="1419247" y="777390"/>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Macaroni</a:t>
                      </a:r>
                    </a:p>
                    <a:p>
                      <a:pPr algn="ctr"/>
                      <a:r>
                        <a:rPr lang="en-GB" sz="800" b="0">
                          <a:solidFill>
                            <a:schemeClr val="tx1"/>
                          </a:solidFill>
                          <a:latin typeface="Century Gothic" panose="020B0502020202020204" pitchFamily="34" charset="0"/>
                        </a:rPr>
                        <a:t> Cheese</a:t>
                      </a:r>
                      <a:r>
                        <a:rPr kumimoji="0" lang="en-GB" sz="8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a:t>
                      </a: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a:solidFill>
                            <a:schemeClr val="tx1"/>
                          </a:solidFill>
                          <a:latin typeface="Century Gothic" panose="020B0502020202020204" pitchFamily="34" charset="0"/>
                        </a:rPr>
                        <a:t>Phat Pasty Pork </a:t>
                      </a:r>
                    </a:p>
                    <a:p>
                      <a:pPr algn="ctr"/>
                      <a:r>
                        <a:rPr lang="en-GB" sz="800" b="0">
                          <a:solidFill>
                            <a:schemeClr val="tx1"/>
                          </a:solidFill>
                          <a:latin typeface="Century Gothic" panose="020B0502020202020204" pitchFamily="34" charset="0"/>
                        </a:rPr>
                        <a:t>Sausage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Roast </a:t>
                      </a:r>
                      <a:r>
                        <a:rPr lang="en-GB" sz="800" b="0">
                          <a:solidFill>
                            <a:schemeClr val="tx1"/>
                          </a:solidFill>
                          <a:latin typeface="Century Gothic" panose="020B0502020202020204" pitchFamily="34" charset="0"/>
                        </a:rPr>
                        <a:t>Chicken</a:t>
                      </a:r>
                      <a:r>
                        <a:rPr lang="en-GB" sz="800" b="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prstClr val="black"/>
                          </a:solidFill>
                          <a:latin typeface="Century Gothic" panose="020B0502020202020204" pitchFamily="34" charset="0"/>
                        </a:rPr>
                        <a:t>&amp; Gravy</a:t>
                      </a:r>
                      <a:endPar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Chicken Curry with Rice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Battered Fish </a:t>
                      </a:r>
                      <a:r>
                        <a:rPr lang="en-GB" sz="800" b="0" dirty="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Chickpea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with Rice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Mexican Bean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Roasted Quorn, </a:t>
                      </a:r>
                    </a:p>
                    <a:p>
                      <a:pPr algn="ctr"/>
                      <a:r>
                        <a:rPr lang="en-GB" sz="800" dirty="0">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Vegetable Curry with Rice</a:t>
                      </a:r>
                      <a:endParaRPr lang="en-US"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Vegan Sausage</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algn="ctr"/>
                      <a:r>
                        <a:rPr lang="en-GB" sz="800" b="1">
                          <a:solidFill>
                            <a:schemeClr val="tx1"/>
                          </a:solidFill>
                          <a:latin typeface="Century Gothic" panose="020B0502020202020204" pitchFamily="34" charset="0"/>
                        </a:rPr>
                        <a:t>NEW </a:t>
                      </a:r>
                      <a:r>
                        <a:rPr lang="en-GB" sz="800">
                          <a:latin typeface="Century Gothic" panose="020B0502020202020204" pitchFamily="34" charset="0"/>
                        </a:rPr>
                        <a:t>Banana Mousse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Orange Drizzle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Apple </a:t>
                      </a:r>
                    </a:p>
                    <a:p>
                      <a:pPr algn="ctr"/>
                      <a:r>
                        <a:rPr lang="en-GB" sz="800">
                          <a:latin typeface="Century Gothic" panose="020B0502020202020204" pitchFamily="34" charset="0"/>
                        </a:rPr>
                        <a:t>Flapjack</a:t>
                      </a:r>
                      <a:endParaRPr lang="en-GB" sz="80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Strawberry Jelly </a:t>
                      </a:r>
                    </a:p>
                    <a:p>
                      <a:pPr algn="ctr"/>
                      <a:r>
                        <a:rPr lang="en-GB" sz="800" dirty="0">
                          <a:latin typeface="Century Gothic" panose="020B0502020202020204" pitchFamily="34" charset="0"/>
                        </a:rPr>
                        <a:t>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880054329"/>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Tomato Pizza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with wedges</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Beef Chilli with Rice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Roasted Pork Sausage,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Chicken Curry with Rice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Pork Sausage with Chips &amp; Tomato Sauce</a:t>
                      </a: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Potato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     Spaghetti </a:t>
                      </a:r>
                      <a:r>
                        <a:rPr lang="en-GB" sz="800" b="0" i="0" u="none" strike="noStrike" noProof="0" dirty="0">
                          <a:solidFill>
                            <a:schemeClr val="tx1"/>
                          </a:solidFill>
                          <a:latin typeface="Century Gothic" panose="020B0502020202020204" pitchFamily="34" charset="0"/>
                        </a:rPr>
                        <a:t>&amp; </a:t>
                      </a:r>
                      <a:r>
                        <a:rPr lang="en-GB" sz="800" b="0" i="0" u="none" strike="noStrike" noProof="0">
                          <a:solidFill>
                            <a:schemeClr val="tx1"/>
                          </a:solidFill>
                          <a:latin typeface="Century Gothic" panose="020B0502020202020204" pitchFamily="34" charset="0"/>
                        </a:rPr>
                        <a:t>Plant balls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 </a:t>
                      </a:r>
                      <a:r>
                        <a:rPr lang="en-GB" sz="800" b="0" i="0" u="none" strike="noStrike" noProof="0" dirty="0">
                          <a:solidFill>
                            <a:schemeClr val="tx1"/>
                          </a:solidFill>
                          <a:latin typeface="Century Gothic" panose="020B0502020202020204" pitchFamily="34" charset="0"/>
                        </a:rPr>
                        <a:t>in a Tomato Sauce</a:t>
                      </a:r>
                      <a:endParaRPr lang="en-GB" sz="800" b="0" dirty="0">
                        <a:solidFill>
                          <a:schemeClr val="tx1"/>
                        </a:solidFill>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Vegan Sausage,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dirty="0">
                          <a:latin typeface="Century Gothic" panose="020B0502020202020204" pitchFamily="34" charset="0"/>
                        </a:rPr>
                        <a:t>Roast Potatoes </a:t>
                      </a:r>
                      <a:r>
                        <a:rPr lang="en-GB" sz="800" dirty="0">
                          <a:latin typeface="Century Gothic" panose="020B0502020202020204" pitchFamily="34" charset="0"/>
                        </a:rPr>
                        <a:t>&amp; Gravy</a:t>
                      </a:r>
                      <a:endParaRPr lang="en-US" sz="800" b="1" i="0" u="none" strike="noStrike" noProof="0" dirty="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dirty="0">
                          <a:solidFill>
                            <a:schemeClr val="tx1"/>
                          </a:solidFill>
                          <a:latin typeface="Century Gothic" panose="020B0502020202020204" pitchFamily="34" charset="0"/>
                        </a:rPr>
                        <a:t>Vegetable Curry with Rice</a:t>
                      </a:r>
                      <a:endParaRPr lang="en-US"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Century Gothic" panose="020B0502020202020204" pitchFamily="34" charset="0"/>
                        </a:rPr>
                        <a:t> </a:t>
                      </a:r>
                      <a:r>
                        <a:rPr lang="en-GB" sz="800" dirty="0">
                          <a:latin typeface="Century Gothic" panose="020B0502020202020204" pitchFamily="34" charset="0"/>
                        </a:rPr>
                        <a:t>Vegan Sausage with Chips &amp; </a:t>
                      </a:r>
                      <a:r>
                        <a:rPr lang="en-GB" sz="800">
                          <a:latin typeface="Century Gothic" panose="020B0502020202020204" pitchFamily="34" charset="0"/>
                        </a:rPr>
                        <a:t>Tomato Sauce</a:t>
                      </a:r>
                      <a:endParaRPr lang="en-GB" sz="8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Peaches &amp; Ice Cream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Jam &amp; Coconut Sponge </a:t>
                      </a:r>
                    </a:p>
                    <a:p>
                      <a:pPr algn="ctr"/>
                      <a:r>
                        <a:rPr lang="en-GB" sz="800" dirty="0">
                          <a:latin typeface="Century Gothic" panose="020B0502020202020204" pitchFamily="34" charset="0"/>
                        </a:rPr>
                        <a:t>&amp;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Oaty </a:t>
                      </a:r>
                    </a:p>
                    <a:p>
                      <a:pPr algn="ctr"/>
                      <a:r>
                        <a:rPr lang="en-GB" sz="800" dirty="0">
                          <a:latin typeface="Century Gothic" panose="020B0502020202020204" pitchFamily="34" charset="0"/>
                        </a:rPr>
                        <a:t>Cookie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A7E8919-54F1-2CB5-E1F1-6220E0A7FE5A}"/>
              </a:ext>
            </a:extLst>
          </p:cNvPr>
          <p:cNvGraphicFramePr>
            <a:graphicFrameLocks noGrp="1"/>
          </p:cNvGraphicFramePr>
          <p:nvPr>
            <p:extLst>
              <p:ext uri="{D42A27DB-BD31-4B8C-83A1-F6EECF244321}">
                <p14:modId xmlns:p14="http://schemas.microsoft.com/office/powerpoint/2010/main" val="3922497923"/>
              </p:ext>
            </p:extLst>
          </p:nvPr>
        </p:nvGraphicFramePr>
        <p:xfrm>
          <a:off x="1468712" y="4218859"/>
          <a:ext cx="7741650" cy="141224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35908">
                  <a:extLst>
                    <a:ext uri="{9D8B030D-6E8A-4147-A177-3AD203B41FA5}">
                      <a16:colId xmlns:a16="http://schemas.microsoft.com/office/drawing/2014/main" val="1888228126"/>
                    </a:ext>
                  </a:extLst>
                </a:gridCol>
                <a:gridCol w="1560752">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Beef Burger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Roast of the Day,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Chicken Curry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Breaded Chicken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dirty="0">
                          <a:solidFill>
                            <a:schemeClr val="tx1"/>
                          </a:solidFill>
                          <a:latin typeface="Century Gothic" panose="020B0502020202020204" pitchFamily="34" charset="0"/>
                        </a:rPr>
                        <a:t>NEW </a:t>
                      </a:r>
                      <a:r>
                        <a:rPr lang="en-GB" sz="800" b="0" i="0" u="none" strike="noStrike" noProof="0" dirty="0">
                          <a:solidFill>
                            <a:schemeClr val="tx1"/>
                          </a:solidFill>
                          <a:latin typeface="Century Gothic" panose="020B0502020202020204" pitchFamily="34" charset="0"/>
                        </a:rPr>
                        <a:t>Chinese Vegetable Noodles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Plant Burger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Vegetable Loaf with Stuffing,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Vegetable Curry 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noProof="0"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Vegan Sausage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70840">
                <a:tc>
                  <a:txBody>
                    <a:bodyPr/>
                    <a:lstStyle/>
                    <a:p>
                      <a:pPr algn="ctr"/>
                      <a:r>
                        <a:rPr lang="en-GB" sz="800" dirty="0">
                          <a:latin typeface="Century Gothic" panose="020B0502020202020204" pitchFamily="34" charset="0"/>
                        </a:rPr>
                        <a:t>School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Cheese &amp; Crackers</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Fresh Fruit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latin typeface="Century Gothic" panose="020B0502020202020204" pitchFamily="34" charset="0"/>
                        </a:rPr>
                        <a:t>Apple Crumble with Custard</a:t>
                      </a: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a:t>
                      </a:r>
                    </a:p>
                    <a:p>
                      <a:pPr algn="ctr"/>
                      <a:r>
                        <a:rPr lang="en-GB" sz="800" dirty="0">
                          <a:latin typeface="Century Gothic" panose="020B0502020202020204" pitchFamily="34" charset="0"/>
                        </a:rPr>
                        <a:t>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9" name="Freeform 23">
            <a:extLst>
              <a:ext uri="{FF2B5EF4-FFF2-40B4-BE49-F238E27FC236}">
                <a16:creationId xmlns:a16="http://schemas.microsoft.com/office/drawing/2014/main" id="{30C63CD2-D481-3395-AC0D-A8E93A4A5CD3}"/>
              </a:ext>
            </a:extLst>
          </p:cNvPr>
          <p:cNvSpPr/>
          <p:nvPr/>
        </p:nvSpPr>
        <p:spPr>
          <a:xfrm flipH="1">
            <a:off x="4351073" y="1412919"/>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23">
            <a:extLst>
              <a:ext uri="{FF2B5EF4-FFF2-40B4-BE49-F238E27FC236}">
                <a16:creationId xmlns:a16="http://schemas.microsoft.com/office/drawing/2014/main" id="{513D2C2B-9117-5DF1-0691-BE0E72BBA4B8}"/>
              </a:ext>
            </a:extLst>
          </p:cNvPr>
          <p:cNvSpPr/>
          <p:nvPr/>
        </p:nvSpPr>
        <p:spPr>
          <a:xfrm flipH="1">
            <a:off x="2845185" y="135049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23">
            <a:extLst>
              <a:ext uri="{FF2B5EF4-FFF2-40B4-BE49-F238E27FC236}">
                <a16:creationId xmlns:a16="http://schemas.microsoft.com/office/drawing/2014/main" id="{DD43EE38-1B81-D1C3-613E-F1A7A794BC7E}"/>
              </a:ext>
            </a:extLst>
          </p:cNvPr>
          <p:cNvSpPr/>
          <p:nvPr/>
        </p:nvSpPr>
        <p:spPr>
          <a:xfrm flipH="1">
            <a:off x="7096260" y="218364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615266" y="255936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23">
            <a:extLst>
              <a:ext uri="{FF2B5EF4-FFF2-40B4-BE49-F238E27FC236}">
                <a16:creationId xmlns:a16="http://schemas.microsoft.com/office/drawing/2014/main" id="{EC7C8DC2-8221-602B-5182-3F3D3D60D569}"/>
              </a:ext>
            </a:extLst>
          </p:cNvPr>
          <p:cNvSpPr/>
          <p:nvPr/>
        </p:nvSpPr>
        <p:spPr>
          <a:xfrm flipH="1">
            <a:off x="2820031" y="313402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Freeform 23">
            <a:extLst>
              <a:ext uri="{FF2B5EF4-FFF2-40B4-BE49-F238E27FC236}">
                <a16:creationId xmlns:a16="http://schemas.microsoft.com/office/drawing/2014/main" id="{C2AC4760-79E8-8D37-A9F3-7877230E2332}"/>
              </a:ext>
            </a:extLst>
          </p:cNvPr>
          <p:cNvSpPr/>
          <p:nvPr/>
        </p:nvSpPr>
        <p:spPr>
          <a:xfrm flipH="1">
            <a:off x="3958724" y="277208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23">
            <a:extLst>
              <a:ext uri="{FF2B5EF4-FFF2-40B4-BE49-F238E27FC236}">
                <a16:creationId xmlns:a16="http://schemas.microsoft.com/office/drawing/2014/main" id="{EC597BF4-1447-EC29-7590-021C8EB1FD76}"/>
              </a:ext>
            </a:extLst>
          </p:cNvPr>
          <p:cNvSpPr/>
          <p:nvPr/>
        </p:nvSpPr>
        <p:spPr>
          <a:xfrm flipH="1">
            <a:off x="7329555" y="451142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Freeform 23">
            <a:extLst>
              <a:ext uri="{FF2B5EF4-FFF2-40B4-BE49-F238E27FC236}">
                <a16:creationId xmlns:a16="http://schemas.microsoft.com/office/drawing/2014/main" id="{97FE4419-5112-AE40-CAF3-B27FC3B2D48E}"/>
              </a:ext>
            </a:extLst>
          </p:cNvPr>
          <p:cNvSpPr/>
          <p:nvPr/>
        </p:nvSpPr>
        <p:spPr>
          <a:xfrm flipH="1">
            <a:off x="7446259" y="556341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3" name="Group 7">
            <a:extLst>
              <a:ext uri="{FF2B5EF4-FFF2-40B4-BE49-F238E27FC236}">
                <a16:creationId xmlns:a16="http://schemas.microsoft.com/office/drawing/2014/main" id="{AA18DD58-D363-1D59-08E6-84FF98201ECE}"/>
              </a:ext>
            </a:extLst>
          </p:cNvPr>
          <p:cNvGrpSpPr/>
          <p:nvPr/>
        </p:nvGrpSpPr>
        <p:grpSpPr>
          <a:xfrm>
            <a:off x="3055475" y="2509148"/>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2641324" y="136369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5875053" y="139599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7403325" y="151846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6" name="Freeform 44">
            <a:extLst>
              <a:ext uri="{FF2B5EF4-FFF2-40B4-BE49-F238E27FC236}">
                <a16:creationId xmlns:a16="http://schemas.microsoft.com/office/drawing/2014/main" id="{97BD8EB7-9A07-ED05-968E-F26FE71ECDEA}"/>
              </a:ext>
            </a:extLst>
          </p:cNvPr>
          <p:cNvSpPr/>
          <p:nvPr/>
        </p:nvSpPr>
        <p:spPr>
          <a:xfrm>
            <a:off x="2622385" y="316966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4374427" y="313448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5898351" y="3110497"/>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39926840-38DF-B062-7D3E-146A7980A242}"/>
              </a:ext>
            </a:extLst>
          </p:cNvPr>
          <p:cNvSpPr/>
          <p:nvPr/>
        </p:nvSpPr>
        <p:spPr>
          <a:xfrm>
            <a:off x="7929775" y="4927362"/>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0" name="Freeform 44">
            <a:extLst>
              <a:ext uri="{FF2B5EF4-FFF2-40B4-BE49-F238E27FC236}">
                <a16:creationId xmlns:a16="http://schemas.microsoft.com/office/drawing/2014/main" id="{F2B64B6D-DEFD-0ABC-5387-1F1F659B4320}"/>
              </a:ext>
            </a:extLst>
          </p:cNvPr>
          <p:cNvSpPr/>
          <p:nvPr/>
        </p:nvSpPr>
        <p:spPr>
          <a:xfrm>
            <a:off x="3052539" y="47414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04134602-137F-1A01-FB30-5615371C88B3}"/>
              </a:ext>
            </a:extLst>
          </p:cNvPr>
          <p:cNvSpPr/>
          <p:nvPr/>
        </p:nvSpPr>
        <p:spPr>
          <a:xfrm>
            <a:off x="4627411" y="47260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8671559" y="391705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44">
            <a:extLst>
              <a:ext uri="{FF2B5EF4-FFF2-40B4-BE49-F238E27FC236}">
                <a16:creationId xmlns:a16="http://schemas.microsoft.com/office/drawing/2014/main" id="{FD36822F-86F8-E365-0C98-7A90979047A1}"/>
              </a:ext>
            </a:extLst>
          </p:cNvPr>
          <p:cNvSpPr/>
          <p:nvPr/>
        </p:nvSpPr>
        <p:spPr>
          <a:xfrm>
            <a:off x="1708138" y="4390311"/>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930828" y="215681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428918" y="2163170"/>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530D3988-32FF-2E3C-73C8-2567AA73F33D}"/>
              </a:ext>
            </a:extLst>
          </p:cNvPr>
          <p:cNvSpPr/>
          <p:nvPr/>
        </p:nvSpPr>
        <p:spPr>
          <a:xfrm>
            <a:off x="7820954" y="2160759"/>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8042374" y="3923543"/>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3" name="Freeform 44">
            <a:extLst>
              <a:ext uri="{FF2B5EF4-FFF2-40B4-BE49-F238E27FC236}">
                <a16:creationId xmlns:a16="http://schemas.microsoft.com/office/drawing/2014/main" id="{21F4E93A-6794-AB82-A8D0-AB67B3A3B844}"/>
              </a:ext>
            </a:extLst>
          </p:cNvPr>
          <p:cNvSpPr/>
          <p:nvPr/>
        </p:nvSpPr>
        <p:spPr>
          <a:xfrm>
            <a:off x="4838833" y="547353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B389ABA7-DB7E-A14C-51B0-3E4607E8DB2C}"/>
              </a:ext>
            </a:extLst>
          </p:cNvPr>
          <p:cNvSpPr/>
          <p:nvPr/>
        </p:nvSpPr>
        <p:spPr>
          <a:xfrm>
            <a:off x="7969952" y="5512698"/>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75" name="Group 7">
            <a:extLst>
              <a:ext uri="{FF2B5EF4-FFF2-40B4-BE49-F238E27FC236}">
                <a16:creationId xmlns:a16="http://schemas.microsoft.com/office/drawing/2014/main" id="{FCDB1ACD-4D67-382F-DAC6-40690A70839E}"/>
              </a:ext>
            </a:extLst>
          </p:cNvPr>
          <p:cNvGrpSpPr/>
          <p:nvPr/>
        </p:nvGrpSpPr>
        <p:grpSpPr>
          <a:xfrm>
            <a:off x="3066166" y="4297318"/>
            <a:ext cx="146062" cy="149950"/>
            <a:chOff x="0" y="0"/>
            <a:chExt cx="3741232" cy="3821539"/>
          </a:xfrm>
        </p:grpSpPr>
        <p:sp>
          <p:nvSpPr>
            <p:cNvPr id="76" name="Freeform 8">
              <a:extLst>
                <a:ext uri="{FF2B5EF4-FFF2-40B4-BE49-F238E27FC236}">
                  <a16:creationId xmlns:a16="http://schemas.microsoft.com/office/drawing/2014/main" id="{A51D67A0-B1A9-A35E-9A18-09E11ECCBF8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77" name="Freeform 9">
              <a:extLst>
                <a:ext uri="{FF2B5EF4-FFF2-40B4-BE49-F238E27FC236}">
                  <a16:creationId xmlns:a16="http://schemas.microsoft.com/office/drawing/2014/main" id="{352E9B2C-47A9-543B-D0E1-A0E9755845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86" name="Group 10">
              <a:extLst>
                <a:ext uri="{FF2B5EF4-FFF2-40B4-BE49-F238E27FC236}">
                  <a16:creationId xmlns:a16="http://schemas.microsoft.com/office/drawing/2014/main" id="{D21288C6-5901-F5F1-4C6A-5695B2154403}"/>
                </a:ext>
              </a:extLst>
            </p:cNvPr>
            <p:cNvGrpSpPr/>
            <p:nvPr/>
          </p:nvGrpSpPr>
          <p:grpSpPr>
            <a:xfrm>
              <a:off x="0" y="1810741"/>
              <a:ext cx="852996" cy="852996"/>
              <a:chOff x="0" y="0"/>
              <a:chExt cx="812800" cy="812800"/>
            </a:xfrm>
          </p:grpSpPr>
          <p:sp>
            <p:nvSpPr>
              <p:cNvPr id="91" name="Freeform 11">
                <a:extLst>
                  <a:ext uri="{FF2B5EF4-FFF2-40B4-BE49-F238E27FC236}">
                    <a16:creationId xmlns:a16="http://schemas.microsoft.com/office/drawing/2014/main" id="{086EE76C-B2FC-B1AA-BFBB-96493EDB19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92" name="TextBox 12">
                <a:extLst>
                  <a:ext uri="{FF2B5EF4-FFF2-40B4-BE49-F238E27FC236}">
                    <a16:creationId xmlns:a16="http://schemas.microsoft.com/office/drawing/2014/main" id="{812B1409-E2D6-2FD3-3738-56A52B66A7D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7" name="Group 13">
              <a:extLst>
                <a:ext uri="{FF2B5EF4-FFF2-40B4-BE49-F238E27FC236}">
                  <a16:creationId xmlns:a16="http://schemas.microsoft.com/office/drawing/2014/main" id="{0EDA286E-67CD-0535-D8E1-E9CB74A38C78}"/>
                </a:ext>
              </a:extLst>
            </p:cNvPr>
            <p:cNvGrpSpPr/>
            <p:nvPr/>
          </p:nvGrpSpPr>
          <p:grpSpPr>
            <a:xfrm>
              <a:off x="2570638" y="270521"/>
              <a:ext cx="583309" cy="583309"/>
              <a:chOff x="0" y="0"/>
              <a:chExt cx="812800" cy="812800"/>
            </a:xfrm>
          </p:grpSpPr>
          <p:sp>
            <p:nvSpPr>
              <p:cNvPr id="88" name="Freeform 14">
                <a:extLst>
                  <a:ext uri="{FF2B5EF4-FFF2-40B4-BE49-F238E27FC236}">
                    <a16:creationId xmlns:a16="http://schemas.microsoft.com/office/drawing/2014/main" id="{4F4D9F99-750B-335F-DA64-3FAE384990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0" name="TextBox 15">
                <a:extLst>
                  <a:ext uri="{FF2B5EF4-FFF2-40B4-BE49-F238E27FC236}">
                    <a16:creationId xmlns:a16="http://schemas.microsoft.com/office/drawing/2014/main" id="{B7E1A5CE-493F-9CF9-4004-595E5068861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93" name="Group 7">
            <a:extLst>
              <a:ext uri="{FF2B5EF4-FFF2-40B4-BE49-F238E27FC236}">
                <a16:creationId xmlns:a16="http://schemas.microsoft.com/office/drawing/2014/main" id="{00A10CAB-E58D-AC5E-8308-FA083451C3E7}"/>
              </a:ext>
            </a:extLst>
          </p:cNvPr>
          <p:cNvGrpSpPr/>
          <p:nvPr/>
        </p:nvGrpSpPr>
        <p:grpSpPr>
          <a:xfrm>
            <a:off x="3186116" y="80066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9298564" y="4259240"/>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4568802"/>
            <a:ext cx="596695" cy="338554"/>
          </a:xfrm>
          <a:prstGeom prst="rect">
            <a:avLst/>
          </a:prstGeom>
          <a:noFill/>
        </p:spPr>
        <p:txBody>
          <a:bodyPr wrap="square" rtlCol="0">
            <a:spAutoFit/>
          </a:bodyPr>
          <a:lstStyle/>
          <a:p>
            <a:pPr algn="ctr"/>
            <a:r>
              <a:rPr lang="en-GB" sz="800" dirty="0">
                <a:latin typeface="Century Gothic" panose="020B0502020202020204" pitchFamily="34" charset="0"/>
              </a:rPr>
              <a:t>Chef’s Special</a:t>
            </a:r>
            <a:endParaRPr lang="en-GB" sz="800" b="1" dirty="0">
              <a:latin typeface="Century Gothic" panose="020B0502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E510DFA-1897-201C-E757-1270B2BBFA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6042234" y="4511400"/>
            <a:ext cx="321362" cy="277934"/>
          </a:xfrm>
          <a:prstGeom prst="rect">
            <a:avLst/>
          </a:prstGeom>
        </p:spPr>
      </p:pic>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dirty="0">
              <a:solidFill>
                <a:srgbClr val="006662"/>
              </a:solidFill>
              <a:latin typeface="Century Gothic" panose="020B0502020202020204" pitchFamily="34" charset="0"/>
            </a:endParaRPr>
          </a:p>
          <a:p>
            <a:pPr algn="ctr"/>
            <a:endParaRPr lang="en-GB" sz="500" dirty="0">
              <a:solidFill>
                <a:srgbClr val="006662"/>
              </a:solidFill>
              <a:latin typeface="Century Gothic" panose="020B0502020202020204" pitchFamily="34" charset="0"/>
            </a:endParaRPr>
          </a:p>
          <a:p>
            <a:pPr algn="ctr"/>
            <a:r>
              <a:rPr lang="en-GB" sz="800" dirty="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dirty="0">
                <a:latin typeface="Century Gothic" panose="020B0502020202020204" pitchFamily="34" charset="0"/>
              </a:rPr>
              <a:t> </a:t>
            </a:r>
          </a:p>
          <a:p>
            <a:endParaRPr lang="en-GB" sz="1100" b="1" dirty="0">
              <a:latin typeface="Century Gothic" panose="020B0502020202020204" pitchFamily="34" charset="0"/>
            </a:endParaRPr>
          </a:p>
        </p:txBody>
      </p:sp>
      <p:pic>
        <p:nvPicPr>
          <p:cNvPr id="1026" name="Picture 2" descr="A picture containing logo&#10;&#10;Description automatically generated">
            <a:extLst>
              <a:ext uri="{FF2B5EF4-FFF2-40B4-BE49-F238E27FC236}">
                <a16:creationId xmlns:a16="http://schemas.microsoft.com/office/drawing/2014/main" id="{B6AFCCE5-6898-2A0B-4894-C3BF99229F7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3817" y="1307741"/>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 picture containing logo&#10;&#10;Description automatically generated">
            <a:extLst>
              <a:ext uri="{FF2B5EF4-FFF2-40B4-BE49-F238E27FC236}">
                <a16:creationId xmlns:a16="http://schemas.microsoft.com/office/drawing/2014/main" id="{DB6A45B7-A179-1C4C-86BE-9DB131D9B1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95038" y="4972671"/>
            <a:ext cx="373236" cy="41762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6247D37-6E28-CC74-7582-9BED2B8DF9B0}"/>
              </a:ext>
            </a:extLst>
          </p:cNvPr>
          <p:cNvSpPr txBox="1"/>
          <p:nvPr/>
        </p:nvSpPr>
        <p:spPr>
          <a:xfrm>
            <a:off x="9141036" y="5383588"/>
            <a:ext cx="662219" cy="461665"/>
          </a:xfrm>
          <a:prstGeom prst="rect">
            <a:avLst/>
          </a:prstGeom>
          <a:noFill/>
        </p:spPr>
        <p:txBody>
          <a:bodyPr wrap="square" rtlCol="0">
            <a:spAutoFit/>
          </a:bodyPr>
          <a:lstStyle/>
          <a:p>
            <a:pPr algn="ctr"/>
            <a:r>
              <a:rPr lang="en-GB" sz="800" dirty="0">
                <a:latin typeface="Century Gothic" panose="020B0502020202020204" pitchFamily="34" charset="0"/>
              </a:rPr>
              <a:t>Lower Carbon Footprint</a:t>
            </a:r>
            <a:endParaRPr lang="en-GB" sz="800" b="1" dirty="0">
              <a:latin typeface="Century Gothic" panose="020B0502020202020204" pitchFamily="34" charset="0"/>
            </a:endParaRPr>
          </a:p>
        </p:txBody>
      </p:sp>
      <p:pic>
        <p:nvPicPr>
          <p:cNvPr id="34" name="Picture 2" descr="A picture containing logo&#10;&#10;Description automatically generated">
            <a:extLst>
              <a:ext uri="{FF2B5EF4-FFF2-40B4-BE49-F238E27FC236}">
                <a16:creationId xmlns:a16="http://schemas.microsoft.com/office/drawing/2014/main" id="{C5EF2044-BCA9-E841-DAF3-7ABA5060392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9225" y="1509395"/>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A picture containing logo&#10;&#10;Description automatically generated">
            <a:extLst>
              <a:ext uri="{FF2B5EF4-FFF2-40B4-BE49-F238E27FC236}">
                <a16:creationId xmlns:a16="http://schemas.microsoft.com/office/drawing/2014/main" id="{24EDF757-D12B-FFAD-9BE1-1E7B34A8B0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94528" y="128037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A picture containing logo&#10;&#10;Description automatically generated">
            <a:extLst>
              <a:ext uri="{FF2B5EF4-FFF2-40B4-BE49-F238E27FC236}">
                <a16:creationId xmlns:a16="http://schemas.microsoft.com/office/drawing/2014/main" id="{B839A94A-A551-D725-4B1E-62E184BCB32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3676" y="1557094"/>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A picture containing logo&#10;&#10;Description automatically generated">
            <a:extLst>
              <a:ext uri="{FF2B5EF4-FFF2-40B4-BE49-F238E27FC236}">
                <a16:creationId xmlns:a16="http://schemas.microsoft.com/office/drawing/2014/main" id="{F4670BD2-8AD2-A96B-9B64-D4568CB9E77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66794" y="1272193"/>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A picture containing logo&#10;&#10;Description automatically generated">
            <a:extLst>
              <a:ext uri="{FF2B5EF4-FFF2-40B4-BE49-F238E27FC236}">
                <a16:creationId xmlns:a16="http://schemas.microsoft.com/office/drawing/2014/main" id="{F0CFC8D1-3868-D5D2-D67F-FCD1910D0D3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8059" y="3107762"/>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A picture containing logo&#10;&#10;Description automatically generated">
            <a:extLst>
              <a:ext uri="{FF2B5EF4-FFF2-40B4-BE49-F238E27FC236}">
                <a16:creationId xmlns:a16="http://schemas.microsoft.com/office/drawing/2014/main" id="{5D3CDFB0-375D-E489-F68C-9916187E9BD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6990" y="3148329"/>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A picture containing logo&#10;&#10;Description automatically generated">
            <a:extLst>
              <a:ext uri="{FF2B5EF4-FFF2-40B4-BE49-F238E27FC236}">
                <a16:creationId xmlns:a16="http://schemas.microsoft.com/office/drawing/2014/main" id="{7C04DB69-07DF-89BF-DAB1-A481D04E810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1332" y="3055081"/>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A picture containing logo&#10;&#10;Description automatically generated">
            <a:extLst>
              <a:ext uri="{FF2B5EF4-FFF2-40B4-BE49-F238E27FC236}">
                <a16:creationId xmlns:a16="http://schemas.microsoft.com/office/drawing/2014/main" id="{8F188193-3978-F06C-67EB-0DB50736514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4718" y="3262756"/>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A picture containing logo&#10;&#10;Description automatically generated">
            <a:extLst>
              <a:ext uri="{FF2B5EF4-FFF2-40B4-BE49-F238E27FC236}">
                <a16:creationId xmlns:a16="http://schemas.microsoft.com/office/drawing/2014/main" id="{3EDEE8C1-19B2-2D38-2222-A6E33140EF1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3139" y="3236187"/>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A picture containing logo&#10;&#10;Description automatically generated">
            <a:extLst>
              <a:ext uri="{FF2B5EF4-FFF2-40B4-BE49-F238E27FC236}">
                <a16:creationId xmlns:a16="http://schemas.microsoft.com/office/drawing/2014/main" id="{CA4F7DD3-2391-3358-A091-76B5E6D3303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58059" y="4933814"/>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A picture containing logo&#10;&#10;Description automatically generated">
            <a:extLst>
              <a:ext uri="{FF2B5EF4-FFF2-40B4-BE49-F238E27FC236}">
                <a16:creationId xmlns:a16="http://schemas.microsoft.com/office/drawing/2014/main" id="{03690DAA-24D3-F459-CECB-FD4FB3DE7C8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7300" y="498671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A picture containing logo&#10;&#10;Description automatically generated">
            <a:extLst>
              <a:ext uri="{FF2B5EF4-FFF2-40B4-BE49-F238E27FC236}">
                <a16:creationId xmlns:a16="http://schemas.microsoft.com/office/drawing/2014/main" id="{B71243D9-4DC6-0C34-0436-61520E7E77B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2439" y="4981780"/>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A picture containing logo&#10;&#10;Description automatically generated">
            <a:extLst>
              <a:ext uri="{FF2B5EF4-FFF2-40B4-BE49-F238E27FC236}">
                <a16:creationId xmlns:a16="http://schemas.microsoft.com/office/drawing/2014/main" id="{51DF4BFA-64C6-2A5E-68E1-2B4D6FCD2C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7578" y="4761356"/>
            <a:ext cx="216394" cy="242127"/>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A picture containing logo&#10;&#10;Description automatically generated">
            <a:extLst>
              <a:ext uri="{FF2B5EF4-FFF2-40B4-BE49-F238E27FC236}">
                <a16:creationId xmlns:a16="http://schemas.microsoft.com/office/drawing/2014/main" id="{7E9D9BB4-4AD3-AAB5-C377-293B877977C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0293" y="4759621"/>
            <a:ext cx="216394" cy="242127"/>
          </a:xfrm>
          <a:prstGeom prst="rect">
            <a:avLst/>
          </a:prstGeom>
          <a:noFill/>
          <a:extLst>
            <a:ext uri="{909E8E84-426E-40DD-AFC4-6F175D3DCCD1}">
              <a14:hiddenFill xmlns:a14="http://schemas.microsoft.com/office/drawing/2010/main">
                <a:solidFill>
                  <a:srgbClr val="FFFFFF"/>
                </a:solidFill>
              </a14:hiddenFill>
            </a:ext>
          </a:extLst>
        </p:spPr>
      </p:pic>
      <p:sp>
        <p:nvSpPr>
          <p:cNvPr id="112" name="Freeform 44">
            <a:extLst>
              <a:ext uri="{FF2B5EF4-FFF2-40B4-BE49-F238E27FC236}">
                <a16:creationId xmlns:a16="http://schemas.microsoft.com/office/drawing/2014/main" id="{B605DCC2-11C3-8B64-A38C-DE133DB44C2D}"/>
              </a:ext>
            </a:extLst>
          </p:cNvPr>
          <p:cNvSpPr/>
          <p:nvPr/>
        </p:nvSpPr>
        <p:spPr>
          <a:xfrm>
            <a:off x="7238909" y="3298087"/>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3" name="Freeform 44">
            <a:extLst>
              <a:ext uri="{FF2B5EF4-FFF2-40B4-BE49-F238E27FC236}">
                <a16:creationId xmlns:a16="http://schemas.microsoft.com/office/drawing/2014/main" id="{532761DA-7F03-4CAB-E8F2-8D4644659F60}"/>
              </a:ext>
            </a:extLst>
          </p:cNvPr>
          <p:cNvSpPr/>
          <p:nvPr/>
        </p:nvSpPr>
        <p:spPr>
          <a:xfrm>
            <a:off x="8116873" y="3262756"/>
            <a:ext cx="148998" cy="118328"/>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4" name="Picture 113" descr="A picture containing shape&#10;&#10;Description automatically generated">
            <a:extLst>
              <a:ext uri="{FF2B5EF4-FFF2-40B4-BE49-F238E27FC236}">
                <a16:creationId xmlns:a16="http://schemas.microsoft.com/office/drawing/2014/main" id="{73C9D750-C7AC-078D-1C06-7CFEBE4027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6202013" y="2763931"/>
            <a:ext cx="321362" cy="277934"/>
          </a:xfrm>
          <a:prstGeom prst="rect">
            <a:avLst/>
          </a:prstGeom>
        </p:spPr>
      </p:pic>
      <p:pic>
        <p:nvPicPr>
          <p:cNvPr id="116" name="Picture 115" descr="A picture containing shape&#10;&#10;Description automatically generated">
            <a:extLst>
              <a:ext uri="{FF2B5EF4-FFF2-40B4-BE49-F238E27FC236}">
                <a16:creationId xmlns:a16="http://schemas.microsoft.com/office/drawing/2014/main" id="{A2FF0473-13BF-F3F4-DA49-D51A610641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79192">
            <a:off x="7272676" y="1062092"/>
            <a:ext cx="321362" cy="277934"/>
          </a:xfrm>
          <a:prstGeom prst="rect">
            <a:avLst/>
          </a:prstGeom>
        </p:spPr>
      </p:pic>
      <p:sp>
        <p:nvSpPr>
          <p:cNvPr id="117" name="TextBox 116">
            <a:extLst>
              <a:ext uri="{FF2B5EF4-FFF2-40B4-BE49-F238E27FC236}">
                <a16:creationId xmlns:a16="http://schemas.microsoft.com/office/drawing/2014/main" id="{3F9CCE3B-A0DC-10E6-2E51-3C3AFF92DC6C}"/>
              </a:ext>
            </a:extLst>
          </p:cNvPr>
          <p:cNvSpPr txBox="1"/>
          <p:nvPr/>
        </p:nvSpPr>
        <p:spPr>
          <a:xfrm>
            <a:off x="231011" y="1482020"/>
            <a:ext cx="652377" cy="1077218"/>
          </a:xfrm>
          <a:prstGeom prst="rect">
            <a:avLst/>
          </a:prstGeom>
          <a:noFill/>
        </p:spPr>
        <p:txBody>
          <a:bodyPr wrap="square" rtlCol="0">
            <a:spAutoFit/>
          </a:bodyPr>
          <a:lstStyle/>
          <a:p>
            <a:r>
              <a:rPr lang="en-GB" sz="800" dirty="0">
                <a:latin typeface="Century Gothic" panose="020B0502020202020204" pitchFamily="34" charset="0"/>
              </a:rPr>
              <a:t>13/04/26</a:t>
            </a:r>
          </a:p>
          <a:p>
            <a:r>
              <a:rPr lang="en-GB" sz="800" dirty="0">
                <a:latin typeface="Century Gothic" panose="020B0502020202020204" pitchFamily="34" charset="0"/>
              </a:rPr>
              <a:t>04/05/26</a:t>
            </a:r>
          </a:p>
          <a:p>
            <a:r>
              <a:rPr lang="en-GB" sz="800" dirty="0">
                <a:latin typeface="Century Gothic" panose="020B0502020202020204" pitchFamily="34" charset="0"/>
              </a:rPr>
              <a:t>01/06/26</a:t>
            </a:r>
          </a:p>
          <a:p>
            <a:r>
              <a:rPr lang="en-GB" sz="800" dirty="0">
                <a:latin typeface="Century Gothic" panose="020B0502020202020204" pitchFamily="34" charset="0"/>
              </a:rPr>
              <a:t>22/06/26</a:t>
            </a:r>
          </a:p>
          <a:p>
            <a:r>
              <a:rPr lang="en-GB" sz="800" dirty="0">
                <a:latin typeface="Century Gothic" panose="020B0502020202020204" pitchFamily="34" charset="0"/>
              </a:rPr>
              <a:t>13/07/26</a:t>
            </a:r>
          </a:p>
          <a:p>
            <a:r>
              <a:rPr lang="en-GB" sz="800" dirty="0">
                <a:latin typeface="Century Gothic" panose="020B0502020202020204" pitchFamily="34" charset="0"/>
              </a:rPr>
              <a:t>31/08/26</a:t>
            </a:r>
          </a:p>
          <a:p>
            <a:r>
              <a:rPr lang="en-GB" sz="800" dirty="0">
                <a:latin typeface="Century Gothic" panose="020B0502020202020204" pitchFamily="34" charset="0"/>
              </a:rPr>
              <a:t>21/09/26</a:t>
            </a:r>
          </a:p>
          <a:p>
            <a:r>
              <a:rPr lang="en-GB" sz="800" dirty="0">
                <a:latin typeface="Century Gothic" panose="020B0502020202020204" pitchFamily="34" charset="0"/>
              </a:rPr>
              <a:t>12/10/26</a:t>
            </a:r>
          </a:p>
        </p:txBody>
      </p:sp>
      <p:sp>
        <p:nvSpPr>
          <p:cNvPr id="118" name="TextBox 117">
            <a:extLst>
              <a:ext uri="{FF2B5EF4-FFF2-40B4-BE49-F238E27FC236}">
                <a16:creationId xmlns:a16="http://schemas.microsoft.com/office/drawing/2014/main" id="{CF34C675-E261-848C-FD30-313E546DA000}"/>
              </a:ext>
            </a:extLst>
          </p:cNvPr>
          <p:cNvSpPr txBox="1"/>
          <p:nvPr/>
        </p:nvSpPr>
        <p:spPr>
          <a:xfrm>
            <a:off x="231010" y="3091035"/>
            <a:ext cx="652377" cy="1077218"/>
          </a:xfrm>
          <a:prstGeom prst="rect">
            <a:avLst/>
          </a:prstGeom>
          <a:noFill/>
        </p:spPr>
        <p:txBody>
          <a:bodyPr wrap="square" rtlCol="0">
            <a:spAutoFit/>
          </a:bodyPr>
          <a:lstStyle/>
          <a:p>
            <a:r>
              <a:rPr lang="en-GB" sz="800" dirty="0">
                <a:latin typeface="Century Gothic" panose="020B0502020202020204" pitchFamily="34" charset="0"/>
              </a:rPr>
              <a:t>20/04/26</a:t>
            </a:r>
          </a:p>
          <a:p>
            <a:r>
              <a:rPr lang="en-GB" sz="800" dirty="0">
                <a:latin typeface="Century Gothic" panose="020B0502020202020204" pitchFamily="34" charset="0"/>
              </a:rPr>
              <a:t>11/05/26</a:t>
            </a:r>
          </a:p>
          <a:p>
            <a:r>
              <a:rPr lang="en-GB" sz="800" dirty="0">
                <a:latin typeface="Century Gothic" panose="020B0502020202020204" pitchFamily="34" charset="0"/>
              </a:rPr>
              <a:t>08/06/26</a:t>
            </a:r>
          </a:p>
          <a:p>
            <a:r>
              <a:rPr lang="en-GB" sz="800" dirty="0">
                <a:latin typeface="Century Gothic" panose="020B0502020202020204" pitchFamily="34" charset="0"/>
              </a:rPr>
              <a:t>29/06/26</a:t>
            </a:r>
          </a:p>
          <a:p>
            <a:r>
              <a:rPr lang="en-GB" sz="800" dirty="0">
                <a:latin typeface="Century Gothic" panose="020B0502020202020204" pitchFamily="34" charset="0"/>
              </a:rPr>
              <a:t>07/09/26</a:t>
            </a:r>
          </a:p>
          <a:p>
            <a:r>
              <a:rPr lang="en-GB" sz="800" dirty="0">
                <a:latin typeface="Century Gothic" panose="020B0502020202020204" pitchFamily="34" charset="0"/>
              </a:rPr>
              <a:t>28/09/26</a:t>
            </a:r>
          </a:p>
          <a:p>
            <a:r>
              <a:rPr lang="en-GB" sz="800" dirty="0">
                <a:latin typeface="Century Gothic" panose="020B0502020202020204" pitchFamily="34" charset="0"/>
              </a:rPr>
              <a:t>19/10/26</a:t>
            </a:r>
          </a:p>
          <a:p>
            <a:endParaRPr lang="en-GB" sz="800" dirty="0">
              <a:latin typeface="Century Gothic" panose="020B0502020202020204" pitchFamily="34" charset="0"/>
            </a:endParaRPr>
          </a:p>
        </p:txBody>
      </p:sp>
      <p:sp>
        <p:nvSpPr>
          <p:cNvPr id="119" name="TextBox 118">
            <a:extLst>
              <a:ext uri="{FF2B5EF4-FFF2-40B4-BE49-F238E27FC236}">
                <a16:creationId xmlns:a16="http://schemas.microsoft.com/office/drawing/2014/main" id="{445510A6-231D-7A66-7723-633DC6B84C24}"/>
              </a:ext>
            </a:extLst>
          </p:cNvPr>
          <p:cNvSpPr txBox="1"/>
          <p:nvPr/>
        </p:nvSpPr>
        <p:spPr>
          <a:xfrm>
            <a:off x="231009" y="4700216"/>
            <a:ext cx="652377" cy="954107"/>
          </a:xfrm>
          <a:prstGeom prst="rect">
            <a:avLst/>
          </a:prstGeom>
          <a:noFill/>
        </p:spPr>
        <p:txBody>
          <a:bodyPr wrap="square" rtlCol="0">
            <a:spAutoFit/>
          </a:bodyPr>
          <a:lstStyle/>
          <a:p>
            <a:r>
              <a:rPr lang="en-GB" sz="800" dirty="0">
                <a:latin typeface="Century Gothic" panose="020B0502020202020204" pitchFamily="34" charset="0"/>
              </a:rPr>
              <a:t>27/04/26</a:t>
            </a:r>
          </a:p>
          <a:p>
            <a:r>
              <a:rPr lang="en-GB" sz="800" dirty="0">
                <a:latin typeface="Century Gothic" panose="020B0502020202020204" pitchFamily="34" charset="0"/>
              </a:rPr>
              <a:t>18/05/26</a:t>
            </a:r>
          </a:p>
          <a:p>
            <a:r>
              <a:rPr lang="en-GB" sz="800" dirty="0">
                <a:latin typeface="Century Gothic" panose="020B0502020202020204" pitchFamily="34" charset="0"/>
              </a:rPr>
              <a:t>15/06/26</a:t>
            </a:r>
          </a:p>
          <a:p>
            <a:r>
              <a:rPr lang="en-GB" sz="800" dirty="0">
                <a:latin typeface="Century Gothic" panose="020B0502020202020204" pitchFamily="34" charset="0"/>
              </a:rPr>
              <a:t>06/07/26</a:t>
            </a:r>
          </a:p>
          <a:p>
            <a:r>
              <a:rPr lang="en-GB" sz="800" dirty="0">
                <a:latin typeface="Century Gothic" panose="020B0502020202020204" pitchFamily="34" charset="0"/>
              </a:rPr>
              <a:t>14/09/26</a:t>
            </a:r>
          </a:p>
          <a:p>
            <a:r>
              <a:rPr lang="en-GB" sz="800" dirty="0">
                <a:latin typeface="Century Gothic" panose="020B0502020202020204" pitchFamily="34" charset="0"/>
              </a:rPr>
              <a:t>05/10/26</a:t>
            </a:r>
          </a:p>
          <a:p>
            <a:endParaRPr lang="en-GB" sz="800" dirty="0">
              <a:latin typeface="Century Gothic" panose="020B0502020202020204" pitchFamily="34" charset="0"/>
            </a:endParaRPr>
          </a:p>
        </p:txBody>
      </p:sp>
    </p:spTree>
    <p:extLst>
      <p:ext uri="{BB962C8B-B14F-4D97-AF65-F5344CB8AC3E}">
        <p14:creationId xmlns:p14="http://schemas.microsoft.com/office/powerpoint/2010/main" val="277880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6F36FE887474B8A520AE505E05AF2" ma:contentTypeVersion="17" ma:contentTypeDescription="Create a new document." ma:contentTypeScope="" ma:versionID="feb53178c57d4695fa49d0d193d74144">
  <xsd:schema xmlns:xsd="http://www.w3.org/2001/XMLSchema" xmlns:xs="http://www.w3.org/2001/XMLSchema" xmlns:p="http://schemas.microsoft.com/office/2006/metadata/properties" xmlns:ns3="d3dbad45-d22b-4a02-9974-f0e905899e11" xmlns:ns4="cf7c4892-7b81-4ef4-abc3-0863f90c729b" targetNamespace="http://schemas.microsoft.com/office/2006/metadata/properties" ma:root="true" ma:fieldsID="20ca4ea46f2c165281f5bda5a50fa06d" ns3:_="" ns4:_="">
    <xsd:import namespace="d3dbad45-d22b-4a02-9974-f0e905899e11"/>
    <xsd:import namespace="cf7c4892-7b81-4ef4-abc3-0863f90c729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bad45-d22b-4a02-9974-f0e905899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7c4892-7b81-4ef4-abc3-0863f90c72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3dbad45-d22b-4a02-9974-f0e905899e11" xsi:nil="true"/>
  </documentManagement>
</p:properties>
</file>

<file path=customXml/itemProps1.xml><?xml version="1.0" encoding="utf-8"?>
<ds:datastoreItem xmlns:ds="http://schemas.openxmlformats.org/officeDocument/2006/customXml" ds:itemID="{016A3B8B-C963-401F-BC5B-22BF46C51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bad45-d22b-4a02-9974-f0e905899e11"/>
    <ds:schemaRef ds:uri="cf7c4892-7b81-4ef4-abc3-0863f90c7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3.xml><?xml version="1.0" encoding="utf-8"?>
<ds:datastoreItem xmlns:ds="http://schemas.openxmlformats.org/officeDocument/2006/customXml" ds:itemID="{38B72B72-EFE2-4371-B500-B2B9B1CA3EDB}">
  <ds:schemaRefs>
    <ds:schemaRef ds:uri="http://schemas.openxmlformats.org/package/2006/metadata/core-properties"/>
    <ds:schemaRef ds:uri="cf7c4892-7b81-4ef4-abc3-0863f90c729b"/>
    <ds:schemaRef ds:uri="d3dbad45-d22b-4a02-9974-f0e905899e11"/>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TotalTime>
  <Words>451</Words>
  <Application>Microsoft Office PowerPoint</Application>
  <PresentationFormat>A4 Paper (210x297 mm)</PresentationFormat>
  <Paragraphs>139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Claire Morton</cp:lastModifiedBy>
  <cp:revision>8</cp:revision>
  <cp:lastPrinted>2026-03-25T13:17:26Z</cp:lastPrinted>
  <dcterms:created xsi:type="dcterms:W3CDTF">2014-08-19T19:35:20Z</dcterms:created>
  <dcterms:modified xsi:type="dcterms:W3CDTF">2026-04-21T09:19:06Z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0x010100D076F36FE887474B8A520AE505E05AF2</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