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authors.xml" ContentType="application/vnd.ms-powerpoint.auth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6"/>
  </p:notesMasterIdLst>
  <p:sldIdLst>
    <p:sldId id="283" r:id="rId5"/>
  </p:sldIdLst>
  <p:sldSz cx="9906000" cy="6858000" type="A4"/>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12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3F811E5-B371-6A28-BF9A-0F57DE4B7A28}" name="Alice Brealy" initials="AB" userId="S::abrealy@caterlinkltd.co.uk::702f5e84-6c0f-4bcb-baa0-ae526eff269f"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0" name="sysop" initials="s" lastIdx="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62"/>
    <a:srgbClr val="54BCEB"/>
    <a:srgbClr val="C5FFFB"/>
    <a:srgbClr val="FFD3CC"/>
    <a:srgbClr val="FFF0D2"/>
    <a:srgbClr val="FF4343"/>
    <a:srgbClr val="C9FFFB"/>
    <a:srgbClr val="00C8BA"/>
    <a:srgbClr val="00968B"/>
    <a:srgbClr val="009E9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3CB1E1A-8E11-4A73-A8B8-7FC056D41A6D}" v="25" dt="2026-03-24T15:54:51.32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1446" y="78"/>
      </p:cViewPr>
      <p:guideLst>
        <p:guide orient="horz" pos="2160"/>
        <p:guide pos="312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commentAuthors" Target="commentAuthors.xml"/><Relationship Id="rId12" Type="http://schemas.microsoft.com/office/2015/10/relationships/revisionInfo" Target="revisionInfo.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1.xml"/><Relationship Id="rId15" Type="http://schemas.microsoft.com/office/2018/10/relationships/authors" Target="authors.xml"/><Relationship Id="rId1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945659" cy="498056"/>
          </a:xfrm>
          <a:prstGeom prst="rect">
            <a:avLst/>
          </a:prstGeom>
        </p:spPr>
        <p:txBody>
          <a:bodyPr vert="horz" lIns="91432" tIns="45716" rIns="91432" bIns="45716" rtlCol="0"/>
          <a:lstStyle>
            <a:lvl1pPr algn="l">
              <a:defRPr sz="1200"/>
            </a:lvl1pPr>
          </a:lstStyle>
          <a:p>
            <a:endParaRPr lang="en-GB"/>
          </a:p>
        </p:txBody>
      </p:sp>
      <p:sp>
        <p:nvSpPr>
          <p:cNvPr id="3" name="Date Placeholder 2"/>
          <p:cNvSpPr>
            <a:spLocks noGrp="1"/>
          </p:cNvSpPr>
          <p:nvPr>
            <p:ph type="dt" idx="1"/>
          </p:nvPr>
        </p:nvSpPr>
        <p:spPr>
          <a:xfrm>
            <a:off x="3850444" y="1"/>
            <a:ext cx="2945659" cy="498056"/>
          </a:xfrm>
          <a:prstGeom prst="rect">
            <a:avLst/>
          </a:prstGeom>
        </p:spPr>
        <p:txBody>
          <a:bodyPr vert="horz" lIns="91432" tIns="45716" rIns="91432" bIns="45716" rtlCol="0"/>
          <a:lstStyle>
            <a:lvl1pPr algn="r">
              <a:defRPr sz="1200"/>
            </a:lvl1pPr>
          </a:lstStyle>
          <a:p>
            <a:fld id="{222E43BF-527D-440D-8356-FC8BCEDDB5DC}" type="datetimeFigureOut">
              <a:rPr lang="en-GB" smtClean="0"/>
              <a:t>26/03/2026</a:t>
            </a:fld>
            <a:endParaRPr lang="en-GB"/>
          </a:p>
        </p:txBody>
      </p:sp>
      <p:sp>
        <p:nvSpPr>
          <p:cNvPr id="4" name="Slide Image Placeholder 3"/>
          <p:cNvSpPr>
            <a:spLocks noGrp="1" noRot="1" noChangeAspect="1"/>
          </p:cNvSpPr>
          <p:nvPr>
            <p:ph type="sldImg" idx="2"/>
          </p:nvPr>
        </p:nvSpPr>
        <p:spPr>
          <a:xfrm>
            <a:off x="981075" y="1241425"/>
            <a:ext cx="4835525" cy="3349625"/>
          </a:xfrm>
          <a:prstGeom prst="rect">
            <a:avLst/>
          </a:prstGeom>
          <a:noFill/>
          <a:ln w="12700">
            <a:solidFill>
              <a:prstClr val="black"/>
            </a:solidFill>
          </a:ln>
        </p:spPr>
        <p:txBody>
          <a:bodyPr vert="horz" lIns="91432" tIns="45716" rIns="91432" bIns="45716" rtlCol="0" anchor="ctr"/>
          <a:lstStyle/>
          <a:p>
            <a:endParaRPr lang="en-GB"/>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32" tIns="45716" rIns="91432" bIns="4571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1" y="9428585"/>
            <a:ext cx="2945659" cy="498055"/>
          </a:xfrm>
          <a:prstGeom prst="rect">
            <a:avLst/>
          </a:prstGeom>
        </p:spPr>
        <p:txBody>
          <a:bodyPr vert="horz" lIns="91432" tIns="45716" rIns="91432" bIns="45716" rtlCol="0" anchor="b"/>
          <a:lstStyle>
            <a:lvl1pPr algn="l">
              <a:defRPr sz="1200"/>
            </a:lvl1pPr>
          </a:lstStyle>
          <a:p>
            <a:endParaRPr lang="en-GB"/>
          </a:p>
        </p:txBody>
      </p:sp>
      <p:sp>
        <p:nvSpPr>
          <p:cNvPr id="7" name="Slide Number Placeholder 6"/>
          <p:cNvSpPr>
            <a:spLocks noGrp="1"/>
          </p:cNvSpPr>
          <p:nvPr>
            <p:ph type="sldNum" sz="quarter" idx="5"/>
          </p:nvPr>
        </p:nvSpPr>
        <p:spPr>
          <a:xfrm>
            <a:off x="3850444" y="9428585"/>
            <a:ext cx="2945659" cy="498055"/>
          </a:xfrm>
          <a:prstGeom prst="rect">
            <a:avLst/>
          </a:prstGeom>
        </p:spPr>
        <p:txBody>
          <a:bodyPr vert="horz" lIns="91432" tIns="45716" rIns="91432" bIns="45716" rtlCol="0" anchor="b"/>
          <a:lstStyle>
            <a:lvl1pPr algn="r">
              <a:defRPr sz="1200"/>
            </a:lvl1pPr>
          </a:lstStyle>
          <a:p>
            <a:fld id="{22D8F38C-0513-424D-9F07-ACE2DBD6F960}" type="slidenum">
              <a:rPr lang="en-GB" smtClean="0"/>
              <a:t>‹#›</a:t>
            </a:fld>
            <a:endParaRPr lang="en-GB"/>
          </a:p>
        </p:txBody>
      </p:sp>
    </p:spTree>
    <p:extLst>
      <p:ext uri="{BB962C8B-B14F-4D97-AF65-F5344CB8AC3E}">
        <p14:creationId xmlns:p14="http://schemas.microsoft.com/office/powerpoint/2010/main" val="34441080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26"/>
            <a:ext cx="84201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69801A62-7A48-4C58-849E-C45ADCCDA826}" type="datetimeFigureOut">
              <a:rPr lang="en-GB" smtClean="0"/>
              <a:t>26/03/2026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059E0C8-D700-4481-9575-E9D0947D9BAE}" type="slidenum">
              <a:rPr lang="en-GB" smtClean="0"/>
              <a:t>‹#›</a:t>
            </a:fld>
            <a:endParaRPr lang="en-GB"/>
          </a:p>
        </p:txBody>
      </p:sp>
      <p:pic>
        <p:nvPicPr>
          <p:cNvPr id="7" name="Picture 6">
            <a:extLst>
              <a:ext uri="{FF2B5EF4-FFF2-40B4-BE49-F238E27FC236}">
                <a16:creationId xmlns:a16="http://schemas.microsoft.com/office/drawing/2014/main" id="{BFE56D4B-3E37-45DC-8A0E-850FD0BBE6CB}"/>
              </a:ext>
            </a:extLst>
          </p:cNvPr>
          <p:cNvPicPr>
            <a:picLocks noChangeAspect="1"/>
          </p:cNvPicPr>
          <p:nvPr userDrawn="1"/>
        </p:nvPicPr>
        <p:blipFill>
          <a:blip r:embed="rId2">
            <a:lum/>
          </a:blip>
          <a:stretch>
            <a:fillRect/>
          </a:stretch>
        </p:blipFill>
        <p:spPr>
          <a:xfrm>
            <a:off x="0" y="0"/>
            <a:ext cx="9906000" cy="6858000"/>
          </a:xfrm>
          <a:prstGeom prst="rect">
            <a:avLst/>
          </a:prstGeom>
        </p:spPr>
      </p:pic>
      <p:pic>
        <p:nvPicPr>
          <p:cNvPr id="8" name="Picture 7">
            <a:extLst>
              <a:ext uri="{FF2B5EF4-FFF2-40B4-BE49-F238E27FC236}">
                <a16:creationId xmlns:a16="http://schemas.microsoft.com/office/drawing/2014/main" id="{5A3E2D7A-21FB-4E41-849E-FBC6B38F3D8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9725" y="21720"/>
            <a:ext cx="1602025" cy="769695"/>
          </a:xfrm>
          <a:prstGeom prst="rect">
            <a:avLst/>
          </a:prstGeom>
        </p:spPr>
      </p:pic>
      <p:sp>
        <p:nvSpPr>
          <p:cNvPr id="9" name="TextBox 8">
            <a:extLst>
              <a:ext uri="{FF2B5EF4-FFF2-40B4-BE49-F238E27FC236}">
                <a16:creationId xmlns:a16="http://schemas.microsoft.com/office/drawing/2014/main" id="{CF8244A5-C333-4344-B70D-CA249A56B37A}"/>
              </a:ext>
            </a:extLst>
          </p:cNvPr>
          <p:cNvSpPr txBox="1"/>
          <p:nvPr userDrawn="1"/>
        </p:nvSpPr>
        <p:spPr>
          <a:xfrm>
            <a:off x="8788936" y="3163689"/>
            <a:ext cx="1088495" cy="3642122"/>
          </a:xfrm>
          <a:prstGeom prst="roundRect">
            <a:avLst/>
          </a:prstGeom>
          <a:solidFill>
            <a:srgbClr val="FF0000"/>
          </a:solidFill>
          <a:ln w="19050">
            <a:solidFill>
              <a:srgbClr val="FF0000"/>
            </a:solidFill>
          </a:ln>
        </p:spPr>
        <p:txBody>
          <a:bodyPr wrap="square" rtlCol="0">
            <a:spAutoFit/>
          </a:bodyPr>
          <a:lstStyle/>
          <a:p>
            <a:r>
              <a:rPr lang="en-GB" sz="700" b="1">
                <a:solidFill>
                  <a:schemeClr val="bg1"/>
                </a:solidFill>
                <a:latin typeface="Century Gothic" panose="020B0502020202020204" pitchFamily="34" charset="0"/>
              </a:rPr>
              <a:t>ALLERGY INFORMATION:</a:t>
            </a:r>
          </a:p>
          <a:p>
            <a:r>
              <a:rPr lang="en-GB" sz="700" b="1">
                <a:solidFill>
                  <a:schemeClr val="bg1"/>
                </a:solidFill>
                <a:latin typeface="Century Gothic" panose="020B0502020202020204" pitchFamily="34" charset="0"/>
              </a:rPr>
              <a:t>If </a:t>
            </a:r>
            <a:r>
              <a:rPr lang="en-GB" sz="700" b="1">
                <a:solidFill>
                  <a:schemeClr val="bg1"/>
                </a:solidFill>
                <a:effectLst/>
                <a:latin typeface="Century Gothic" panose="020B0502020202020204" pitchFamily="34" charset="0"/>
                <a:ea typeface="Calibri" panose="020F0502020204030204" pitchFamily="34" charset="0"/>
              </a:rPr>
              <a:t>you would like to know about particular allergens in foods please ask a member of the catering team for information. If your child has a school lunch and has a food allergy or intolerance you will be asked to complete a form to ensure we have the necessary information to cater for your child. We use a large variety of ingredients in the preparation of our meals and due to the nature of our kitchens it is not possible to completely remove the risk of cross contamination.</a:t>
            </a:r>
            <a:endParaRPr lang="en-GB" sz="700">
              <a:solidFill>
                <a:schemeClr val="bg1"/>
              </a:solidFill>
              <a:latin typeface="Century Gothic" panose="020B0502020202020204" pitchFamily="34" charset="0"/>
            </a:endParaRPr>
          </a:p>
        </p:txBody>
      </p:sp>
    </p:spTree>
    <p:extLst>
      <p:ext uri="{BB962C8B-B14F-4D97-AF65-F5344CB8AC3E}">
        <p14:creationId xmlns:p14="http://schemas.microsoft.com/office/powerpoint/2010/main" val="14466261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69801A62-7A48-4C58-849E-C45ADCCDA826}" type="datetimeFigureOut">
              <a:rPr lang="en-GB" smtClean="0"/>
              <a:t>26/03/2026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059E0C8-D700-4481-9575-E9D0947D9BAE}" type="slidenum">
              <a:rPr lang="en-GB" smtClean="0"/>
              <a:t>‹#›</a:t>
            </a:fld>
            <a:endParaRPr lang="en-GB"/>
          </a:p>
        </p:txBody>
      </p:sp>
    </p:spTree>
    <p:extLst>
      <p:ext uri="{BB962C8B-B14F-4D97-AF65-F5344CB8AC3E}">
        <p14:creationId xmlns:p14="http://schemas.microsoft.com/office/powerpoint/2010/main" val="32326070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81850" y="274639"/>
            <a:ext cx="222885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95300" y="274639"/>
            <a:ext cx="652145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69801A62-7A48-4C58-849E-C45ADCCDA826}" type="datetimeFigureOut">
              <a:rPr lang="en-GB" smtClean="0"/>
              <a:t>26/03/2026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059E0C8-D700-4481-9575-E9D0947D9BAE}" type="slidenum">
              <a:rPr lang="en-GB" smtClean="0"/>
              <a:t>‹#›</a:t>
            </a:fld>
            <a:endParaRPr lang="en-GB"/>
          </a:p>
        </p:txBody>
      </p:sp>
    </p:spTree>
    <p:extLst>
      <p:ext uri="{BB962C8B-B14F-4D97-AF65-F5344CB8AC3E}">
        <p14:creationId xmlns:p14="http://schemas.microsoft.com/office/powerpoint/2010/main" val="12806912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69801A62-7A48-4C58-849E-C45ADCCDA826}" type="datetimeFigureOut">
              <a:rPr lang="en-GB" smtClean="0"/>
              <a:t>26/03/2026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059E0C8-D700-4481-9575-E9D0947D9BAE}" type="slidenum">
              <a:rPr lang="en-GB" smtClean="0"/>
              <a:t>‹#›</a:t>
            </a:fld>
            <a:endParaRPr lang="en-GB"/>
          </a:p>
        </p:txBody>
      </p:sp>
    </p:spTree>
    <p:extLst>
      <p:ext uri="{BB962C8B-B14F-4D97-AF65-F5344CB8AC3E}">
        <p14:creationId xmlns:p14="http://schemas.microsoft.com/office/powerpoint/2010/main" val="38897607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506" y="4406901"/>
            <a:ext cx="84201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9801A62-7A48-4C58-849E-C45ADCCDA826}" type="datetimeFigureOut">
              <a:rPr lang="en-GB" smtClean="0"/>
              <a:t>26/03/2026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059E0C8-D700-4481-9575-E9D0947D9BAE}" type="slidenum">
              <a:rPr lang="en-GB" smtClean="0"/>
              <a:t>‹#›</a:t>
            </a:fld>
            <a:endParaRPr lang="en-GB"/>
          </a:p>
        </p:txBody>
      </p:sp>
    </p:spTree>
    <p:extLst>
      <p:ext uri="{BB962C8B-B14F-4D97-AF65-F5344CB8AC3E}">
        <p14:creationId xmlns:p14="http://schemas.microsoft.com/office/powerpoint/2010/main" val="14410853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9530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503555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69801A62-7A48-4C58-849E-C45ADCCDA826}" type="datetimeFigureOut">
              <a:rPr lang="en-GB" smtClean="0"/>
              <a:t>26/03/2026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059E0C8-D700-4481-9575-E9D0947D9BAE}" type="slidenum">
              <a:rPr lang="en-GB" smtClean="0"/>
              <a:t>‹#›</a:t>
            </a:fld>
            <a:endParaRPr lang="en-GB"/>
          </a:p>
        </p:txBody>
      </p:sp>
    </p:spTree>
    <p:extLst>
      <p:ext uri="{BB962C8B-B14F-4D97-AF65-F5344CB8AC3E}">
        <p14:creationId xmlns:p14="http://schemas.microsoft.com/office/powerpoint/2010/main" val="15015569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5032111"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32111"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69801A62-7A48-4C58-849E-C45ADCCDA826}" type="datetimeFigureOut">
              <a:rPr lang="en-GB" smtClean="0"/>
              <a:t>26/03/2026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A059E0C8-D700-4481-9575-E9D0947D9BAE}" type="slidenum">
              <a:rPr lang="en-GB" smtClean="0"/>
              <a:t>‹#›</a:t>
            </a:fld>
            <a:endParaRPr lang="en-GB"/>
          </a:p>
        </p:txBody>
      </p:sp>
    </p:spTree>
    <p:extLst>
      <p:ext uri="{BB962C8B-B14F-4D97-AF65-F5344CB8AC3E}">
        <p14:creationId xmlns:p14="http://schemas.microsoft.com/office/powerpoint/2010/main" val="14231455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69801A62-7A48-4C58-849E-C45ADCCDA826}" type="datetimeFigureOut">
              <a:rPr lang="en-GB" smtClean="0"/>
              <a:t>26/03/2026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059E0C8-D700-4481-9575-E9D0947D9BAE}" type="slidenum">
              <a:rPr lang="en-GB" smtClean="0"/>
              <a:t>‹#›</a:t>
            </a:fld>
            <a:endParaRPr lang="en-GB"/>
          </a:p>
        </p:txBody>
      </p:sp>
    </p:spTree>
    <p:extLst>
      <p:ext uri="{BB962C8B-B14F-4D97-AF65-F5344CB8AC3E}">
        <p14:creationId xmlns:p14="http://schemas.microsoft.com/office/powerpoint/2010/main" val="20030100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9801A62-7A48-4C58-849E-C45ADCCDA826}" type="datetimeFigureOut">
              <a:rPr lang="en-GB" smtClean="0"/>
              <a:t>26/03/2026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A059E0C8-D700-4481-9575-E9D0947D9BAE}" type="slidenum">
              <a:rPr lang="en-GB" smtClean="0"/>
              <a:t>‹#›</a:t>
            </a:fld>
            <a:endParaRPr lang="en-GB"/>
          </a:p>
        </p:txBody>
      </p:sp>
    </p:spTree>
    <p:extLst>
      <p:ext uri="{BB962C8B-B14F-4D97-AF65-F5344CB8AC3E}">
        <p14:creationId xmlns:p14="http://schemas.microsoft.com/office/powerpoint/2010/main" val="33122615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3259006"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872971" y="273051"/>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95300" y="1435101"/>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9801A62-7A48-4C58-849E-C45ADCCDA826}" type="datetimeFigureOut">
              <a:rPr lang="en-GB" smtClean="0"/>
              <a:t>26/03/2026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059E0C8-D700-4481-9575-E9D0947D9BAE}" type="slidenum">
              <a:rPr lang="en-GB" smtClean="0"/>
              <a:t>‹#›</a:t>
            </a:fld>
            <a:endParaRPr lang="en-GB"/>
          </a:p>
        </p:txBody>
      </p:sp>
    </p:spTree>
    <p:extLst>
      <p:ext uri="{BB962C8B-B14F-4D97-AF65-F5344CB8AC3E}">
        <p14:creationId xmlns:p14="http://schemas.microsoft.com/office/powerpoint/2010/main" val="40386804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645" y="4800600"/>
            <a:ext cx="59436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9801A62-7A48-4C58-849E-C45ADCCDA826}" type="datetimeFigureOut">
              <a:rPr lang="en-GB" smtClean="0"/>
              <a:t>26/03/2026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059E0C8-D700-4481-9575-E9D0947D9BAE}" type="slidenum">
              <a:rPr lang="en-GB" smtClean="0"/>
              <a:t>‹#›</a:t>
            </a:fld>
            <a:endParaRPr lang="en-GB"/>
          </a:p>
        </p:txBody>
      </p:sp>
    </p:spTree>
    <p:extLst>
      <p:ext uri="{BB962C8B-B14F-4D97-AF65-F5344CB8AC3E}">
        <p14:creationId xmlns:p14="http://schemas.microsoft.com/office/powerpoint/2010/main" val="18275821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95300" y="1600201"/>
            <a:ext cx="89154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95300" y="6356351"/>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9801A62-7A48-4C58-849E-C45ADCCDA826}" type="datetimeFigureOut">
              <a:rPr lang="en-GB" smtClean="0"/>
              <a:t>26/03/2026</a:t>
            </a:fld>
            <a:endParaRPr lang="en-GB"/>
          </a:p>
        </p:txBody>
      </p:sp>
      <p:sp>
        <p:nvSpPr>
          <p:cNvPr id="5" name="Footer Placeholder 4"/>
          <p:cNvSpPr>
            <a:spLocks noGrp="1"/>
          </p:cNvSpPr>
          <p:nvPr>
            <p:ph type="ftr" sz="quarter" idx="3"/>
          </p:nvPr>
        </p:nvSpPr>
        <p:spPr>
          <a:xfrm>
            <a:off x="3384550" y="6356351"/>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7099300" y="6356351"/>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059E0C8-D700-4481-9575-E9D0947D9BAE}" type="slidenum">
              <a:rPr lang="en-GB" smtClean="0"/>
              <a:t>‹#›</a:t>
            </a:fld>
            <a:endParaRPr lang="en-GB"/>
          </a:p>
        </p:txBody>
      </p:sp>
    </p:spTree>
    <p:extLst>
      <p:ext uri="{BB962C8B-B14F-4D97-AF65-F5344CB8AC3E}">
        <p14:creationId xmlns:p14="http://schemas.microsoft.com/office/powerpoint/2010/main" val="40797201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7.sv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8BC7B3-C3AC-961C-1324-E85794D7E494}"/>
            </a:ext>
          </a:extLst>
        </p:cNvPr>
        <p:cNvGrpSpPr/>
        <p:nvPr/>
      </p:nvGrpSpPr>
      <p:grpSpPr>
        <a:xfrm>
          <a:off x="0" y="0"/>
          <a:ext cx="0" cy="0"/>
          <a:chOff x="0" y="0"/>
          <a:chExt cx="0" cy="0"/>
        </a:xfrm>
      </p:grpSpPr>
      <p:pic>
        <p:nvPicPr>
          <p:cNvPr id="89" name="Picture 88" descr="A white calendar with blue lines&#10;&#10;AI-generated content may be incorrect.">
            <a:extLst>
              <a:ext uri="{FF2B5EF4-FFF2-40B4-BE49-F238E27FC236}">
                <a16:creationId xmlns:a16="http://schemas.microsoft.com/office/drawing/2014/main" id="{9D6B85D5-923F-7E5A-DADE-9E4470811DE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971" y="0"/>
            <a:ext cx="9906000" cy="6858000"/>
          </a:xfrm>
          <a:prstGeom prst="rect">
            <a:avLst/>
          </a:prstGeom>
        </p:spPr>
      </p:pic>
      <p:sp>
        <p:nvSpPr>
          <p:cNvPr id="8" name="TextBox 7">
            <a:extLst>
              <a:ext uri="{FF2B5EF4-FFF2-40B4-BE49-F238E27FC236}">
                <a16:creationId xmlns:a16="http://schemas.microsoft.com/office/drawing/2014/main" id="{E0D103BC-0CC7-F099-2807-0A45675F71F9}"/>
              </a:ext>
            </a:extLst>
          </p:cNvPr>
          <p:cNvSpPr txBox="1"/>
          <p:nvPr/>
        </p:nvSpPr>
        <p:spPr>
          <a:xfrm>
            <a:off x="802257" y="945971"/>
            <a:ext cx="668177" cy="1338828"/>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a:ln>
                  <a:noFill/>
                </a:ln>
                <a:solidFill>
                  <a:prstClr val="black"/>
                </a:solidFill>
                <a:effectLst/>
                <a:uLnTx/>
                <a:uFillTx/>
                <a:latin typeface="Century Gothic" panose="020B0502020202020204" pitchFamily="34" charset="0"/>
              </a:rPr>
              <a:t>Option </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a:ln>
                  <a:noFill/>
                </a:ln>
                <a:solidFill>
                  <a:prstClr val="black"/>
                </a:solidFill>
                <a:effectLst/>
                <a:uLnTx/>
                <a:uFillTx/>
                <a:latin typeface="Century Gothic" panose="020B0502020202020204" pitchFamily="34" charset="0"/>
              </a:rPr>
              <a:t>One</a:t>
            </a:r>
          </a:p>
          <a:p>
            <a:pPr marL="0" marR="0" lvl="0" indent="0" algn="r" defTabSz="914400" rtl="0" eaLnBrk="1" fontAlgn="auto" latinLnBrk="0" hangingPunct="1">
              <a:lnSpc>
                <a:spcPct val="100000"/>
              </a:lnSpc>
              <a:spcBef>
                <a:spcPts val="0"/>
              </a:spcBef>
              <a:spcAft>
                <a:spcPts val="0"/>
              </a:spcAft>
              <a:buClrTx/>
              <a:buSzTx/>
              <a:buFontTx/>
              <a:buNone/>
              <a:tabLst/>
              <a:defRPr/>
            </a:pPr>
            <a:endParaRPr lang="en-GB" sz="900" b="1">
              <a:solidFill>
                <a:prstClr val="black"/>
              </a:solidFill>
              <a:latin typeface="Century Gothic" panose="020B0502020202020204" pitchFamily="34" charset="0"/>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a:ln>
                  <a:noFill/>
                </a:ln>
                <a:solidFill>
                  <a:prstClr val="black"/>
                </a:solidFill>
                <a:effectLst/>
                <a:uLnTx/>
                <a:uFillTx/>
                <a:latin typeface="Century Gothic" panose="020B0502020202020204" pitchFamily="34" charset="0"/>
              </a:rPr>
              <a:t>Option </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a:ln>
                  <a:noFill/>
                </a:ln>
                <a:solidFill>
                  <a:prstClr val="black"/>
                </a:solidFill>
                <a:effectLst/>
                <a:uLnTx/>
                <a:uFillTx/>
                <a:latin typeface="Century Gothic" panose="020B0502020202020204" pitchFamily="34" charset="0"/>
              </a:rPr>
              <a:t>Two</a:t>
            </a:r>
          </a:p>
          <a:p>
            <a:pPr marL="0" marR="0" lvl="0" indent="0" algn="r" defTabSz="914400" rtl="0" eaLnBrk="1" fontAlgn="auto" latinLnBrk="0" hangingPunct="1">
              <a:lnSpc>
                <a:spcPct val="100000"/>
              </a:lnSpc>
              <a:spcBef>
                <a:spcPts val="0"/>
              </a:spcBef>
              <a:spcAft>
                <a:spcPts val="0"/>
              </a:spcAft>
              <a:buClrTx/>
              <a:buSzTx/>
              <a:buFontTx/>
              <a:buNone/>
              <a:tabLst/>
              <a:defRPr/>
            </a:pPr>
            <a:endParaRPr lang="en-GB" sz="900" b="1">
              <a:solidFill>
                <a:prstClr val="black"/>
              </a:solidFill>
              <a:latin typeface="Century Gothic" panose="020B0502020202020204" pitchFamily="34" charset="0"/>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a:ln>
                  <a:noFill/>
                </a:ln>
                <a:solidFill>
                  <a:prstClr val="black"/>
                </a:solidFill>
                <a:effectLst/>
                <a:uLnTx/>
                <a:uFillTx/>
                <a:latin typeface="Century Gothic" panose="020B0502020202020204" pitchFamily="34" charset="0"/>
              </a:rPr>
              <a:t>Sides</a:t>
            </a:r>
          </a:p>
          <a:p>
            <a:pPr marL="0" marR="0" lvl="0" indent="0" algn="r" defTabSz="914400" rtl="0" eaLnBrk="1" fontAlgn="auto" latinLnBrk="0" hangingPunct="1">
              <a:lnSpc>
                <a:spcPct val="100000"/>
              </a:lnSpc>
              <a:spcBef>
                <a:spcPts val="0"/>
              </a:spcBef>
              <a:spcAft>
                <a:spcPts val="0"/>
              </a:spcAft>
              <a:buClrTx/>
              <a:buSzTx/>
              <a:buFontTx/>
              <a:buNone/>
              <a:tabLst/>
              <a:defRPr/>
            </a:pPr>
            <a:endParaRPr lang="en-GB" sz="900" b="1">
              <a:solidFill>
                <a:prstClr val="black"/>
              </a:solidFill>
              <a:latin typeface="Century Gothic" panose="020B0502020202020204" pitchFamily="34" charset="0"/>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a:ln>
                  <a:noFill/>
                </a:ln>
                <a:solidFill>
                  <a:prstClr val="black"/>
                </a:solidFill>
                <a:effectLst/>
                <a:uLnTx/>
                <a:uFillTx/>
                <a:latin typeface="Century Gothic" panose="020B0502020202020204" pitchFamily="34" charset="0"/>
              </a:rPr>
              <a:t>Dessert</a:t>
            </a:r>
          </a:p>
        </p:txBody>
      </p:sp>
      <p:sp>
        <p:nvSpPr>
          <p:cNvPr id="50" name="TextBox 42">
            <a:extLst>
              <a:ext uri="{FF2B5EF4-FFF2-40B4-BE49-F238E27FC236}">
                <a16:creationId xmlns:a16="http://schemas.microsoft.com/office/drawing/2014/main" id="{C56FEF20-00BA-798F-61B8-FFCE863BB9B2}"/>
              </a:ext>
            </a:extLst>
          </p:cNvPr>
          <p:cNvSpPr txBox="1"/>
          <p:nvPr/>
        </p:nvSpPr>
        <p:spPr>
          <a:xfrm>
            <a:off x="3872698" y="5557949"/>
            <a:ext cx="440521" cy="209345"/>
          </a:xfrm>
          <a:prstGeom prst="rect">
            <a:avLst/>
          </a:prstGeom>
        </p:spPr>
        <p:txBody>
          <a:bodyPr lIns="27376" tIns="27376" rIns="27376" bIns="27376" rtlCol="0" anchor="ctr"/>
          <a:lstStyle/>
          <a:p>
            <a:pPr algn="ctr">
              <a:lnSpc>
                <a:spcPts val="1959"/>
              </a:lnSpc>
            </a:pPr>
            <a:endParaRPr/>
          </a:p>
        </p:txBody>
      </p:sp>
      <p:sp>
        <p:nvSpPr>
          <p:cNvPr id="29" name="TextBox 28">
            <a:extLst>
              <a:ext uri="{FF2B5EF4-FFF2-40B4-BE49-F238E27FC236}">
                <a16:creationId xmlns:a16="http://schemas.microsoft.com/office/drawing/2014/main" id="{820F028A-C514-2379-CBAF-A4585F2B0138}"/>
              </a:ext>
            </a:extLst>
          </p:cNvPr>
          <p:cNvSpPr txBox="1"/>
          <p:nvPr/>
        </p:nvSpPr>
        <p:spPr>
          <a:xfrm>
            <a:off x="828589" y="2662853"/>
            <a:ext cx="668177" cy="1338828"/>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a:ln>
                  <a:noFill/>
                </a:ln>
                <a:solidFill>
                  <a:prstClr val="black"/>
                </a:solidFill>
                <a:effectLst/>
                <a:uLnTx/>
                <a:uFillTx/>
                <a:latin typeface="Century Gothic" panose="020B0502020202020204" pitchFamily="34" charset="0"/>
              </a:rPr>
              <a:t>Option </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a:ln>
                  <a:noFill/>
                </a:ln>
                <a:solidFill>
                  <a:prstClr val="black"/>
                </a:solidFill>
                <a:effectLst/>
                <a:uLnTx/>
                <a:uFillTx/>
                <a:latin typeface="Century Gothic" panose="020B0502020202020204" pitchFamily="34" charset="0"/>
              </a:rPr>
              <a:t>One</a:t>
            </a:r>
          </a:p>
          <a:p>
            <a:pPr marL="0" marR="0" lvl="0" indent="0" algn="r" defTabSz="914400" rtl="0" eaLnBrk="1" fontAlgn="auto" latinLnBrk="0" hangingPunct="1">
              <a:lnSpc>
                <a:spcPct val="100000"/>
              </a:lnSpc>
              <a:spcBef>
                <a:spcPts val="0"/>
              </a:spcBef>
              <a:spcAft>
                <a:spcPts val="0"/>
              </a:spcAft>
              <a:buClrTx/>
              <a:buSzTx/>
              <a:buFontTx/>
              <a:buNone/>
              <a:tabLst/>
              <a:defRPr/>
            </a:pPr>
            <a:endParaRPr lang="en-GB" sz="900" b="1">
              <a:solidFill>
                <a:prstClr val="black"/>
              </a:solidFill>
              <a:latin typeface="Century Gothic" panose="020B0502020202020204" pitchFamily="34" charset="0"/>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a:ln>
                  <a:noFill/>
                </a:ln>
                <a:solidFill>
                  <a:prstClr val="black"/>
                </a:solidFill>
                <a:effectLst/>
                <a:uLnTx/>
                <a:uFillTx/>
                <a:latin typeface="Century Gothic" panose="020B0502020202020204" pitchFamily="34" charset="0"/>
              </a:rPr>
              <a:t>Option </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a:ln>
                  <a:noFill/>
                </a:ln>
                <a:solidFill>
                  <a:prstClr val="black"/>
                </a:solidFill>
                <a:effectLst/>
                <a:uLnTx/>
                <a:uFillTx/>
                <a:latin typeface="Century Gothic" panose="020B0502020202020204" pitchFamily="34" charset="0"/>
              </a:rPr>
              <a:t>Two</a:t>
            </a:r>
          </a:p>
          <a:p>
            <a:pPr marL="0" marR="0" lvl="0" indent="0" algn="r" defTabSz="914400" rtl="0" eaLnBrk="1" fontAlgn="auto" latinLnBrk="0" hangingPunct="1">
              <a:lnSpc>
                <a:spcPct val="100000"/>
              </a:lnSpc>
              <a:spcBef>
                <a:spcPts val="0"/>
              </a:spcBef>
              <a:spcAft>
                <a:spcPts val="0"/>
              </a:spcAft>
              <a:buClrTx/>
              <a:buSzTx/>
              <a:buFontTx/>
              <a:buNone/>
              <a:tabLst/>
              <a:defRPr/>
            </a:pPr>
            <a:endParaRPr lang="en-GB" sz="900" b="1">
              <a:solidFill>
                <a:prstClr val="black"/>
              </a:solidFill>
              <a:latin typeface="Century Gothic" panose="020B0502020202020204" pitchFamily="34" charset="0"/>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a:ln>
                  <a:noFill/>
                </a:ln>
                <a:solidFill>
                  <a:prstClr val="black"/>
                </a:solidFill>
                <a:effectLst/>
                <a:uLnTx/>
                <a:uFillTx/>
                <a:latin typeface="Century Gothic" panose="020B0502020202020204" pitchFamily="34" charset="0"/>
              </a:rPr>
              <a:t>Sides</a:t>
            </a:r>
          </a:p>
          <a:p>
            <a:pPr marL="0" marR="0" lvl="0" indent="0" algn="r" defTabSz="914400" rtl="0" eaLnBrk="1" fontAlgn="auto" latinLnBrk="0" hangingPunct="1">
              <a:lnSpc>
                <a:spcPct val="100000"/>
              </a:lnSpc>
              <a:spcBef>
                <a:spcPts val="0"/>
              </a:spcBef>
              <a:spcAft>
                <a:spcPts val="0"/>
              </a:spcAft>
              <a:buClrTx/>
              <a:buSzTx/>
              <a:buFontTx/>
              <a:buNone/>
              <a:tabLst/>
              <a:defRPr/>
            </a:pPr>
            <a:endParaRPr lang="en-GB" sz="900" b="1">
              <a:solidFill>
                <a:prstClr val="black"/>
              </a:solidFill>
              <a:latin typeface="Century Gothic" panose="020B0502020202020204" pitchFamily="34" charset="0"/>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a:ln>
                  <a:noFill/>
                </a:ln>
                <a:solidFill>
                  <a:prstClr val="black"/>
                </a:solidFill>
                <a:effectLst/>
                <a:uLnTx/>
                <a:uFillTx/>
                <a:latin typeface="Century Gothic" panose="020B0502020202020204" pitchFamily="34" charset="0"/>
              </a:rPr>
              <a:t>Dessert</a:t>
            </a:r>
          </a:p>
        </p:txBody>
      </p:sp>
      <p:sp>
        <p:nvSpPr>
          <p:cNvPr id="30" name="TextBox 29">
            <a:extLst>
              <a:ext uri="{FF2B5EF4-FFF2-40B4-BE49-F238E27FC236}">
                <a16:creationId xmlns:a16="http://schemas.microsoft.com/office/drawing/2014/main" id="{4C0674FD-46A5-D714-51EB-12093D84963A}"/>
              </a:ext>
            </a:extLst>
          </p:cNvPr>
          <p:cNvSpPr txBox="1"/>
          <p:nvPr/>
        </p:nvSpPr>
        <p:spPr>
          <a:xfrm>
            <a:off x="808663" y="4269246"/>
            <a:ext cx="668177" cy="1338828"/>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a:ln>
                  <a:noFill/>
                </a:ln>
                <a:solidFill>
                  <a:prstClr val="black"/>
                </a:solidFill>
                <a:effectLst/>
                <a:uLnTx/>
                <a:uFillTx/>
                <a:latin typeface="Century Gothic" panose="020B0502020202020204" pitchFamily="34" charset="0"/>
              </a:rPr>
              <a:t>Option </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a:ln>
                  <a:noFill/>
                </a:ln>
                <a:solidFill>
                  <a:prstClr val="black"/>
                </a:solidFill>
                <a:effectLst/>
                <a:uLnTx/>
                <a:uFillTx/>
                <a:latin typeface="Century Gothic" panose="020B0502020202020204" pitchFamily="34" charset="0"/>
              </a:rPr>
              <a:t>One</a:t>
            </a:r>
          </a:p>
          <a:p>
            <a:pPr marL="0" marR="0" lvl="0" indent="0" algn="r" defTabSz="914400" rtl="0" eaLnBrk="1" fontAlgn="auto" latinLnBrk="0" hangingPunct="1">
              <a:lnSpc>
                <a:spcPct val="100000"/>
              </a:lnSpc>
              <a:spcBef>
                <a:spcPts val="0"/>
              </a:spcBef>
              <a:spcAft>
                <a:spcPts val="0"/>
              </a:spcAft>
              <a:buClrTx/>
              <a:buSzTx/>
              <a:buFontTx/>
              <a:buNone/>
              <a:tabLst/>
              <a:defRPr/>
            </a:pPr>
            <a:endParaRPr lang="en-GB" sz="900" b="1">
              <a:solidFill>
                <a:prstClr val="black"/>
              </a:solidFill>
              <a:latin typeface="Century Gothic" panose="020B0502020202020204" pitchFamily="34" charset="0"/>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a:ln>
                  <a:noFill/>
                </a:ln>
                <a:solidFill>
                  <a:prstClr val="black"/>
                </a:solidFill>
                <a:effectLst/>
                <a:uLnTx/>
                <a:uFillTx/>
                <a:latin typeface="Century Gothic" panose="020B0502020202020204" pitchFamily="34" charset="0"/>
              </a:rPr>
              <a:t>Option </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a:ln>
                  <a:noFill/>
                </a:ln>
                <a:solidFill>
                  <a:prstClr val="black"/>
                </a:solidFill>
                <a:effectLst/>
                <a:uLnTx/>
                <a:uFillTx/>
                <a:latin typeface="Century Gothic" panose="020B0502020202020204" pitchFamily="34" charset="0"/>
              </a:rPr>
              <a:t>Two</a:t>
            </a:r>
          </a:p>
          <a:p>
            <a:pPr marL="0" marR="0" lvl="0" indent="0" algn="r" defTabSz="914400" rtl="0" eaLnBrk="1" fontAlgn="auto" latinLnBrk="0" hangingPunct="1">
              <a:lnSpc>
                <a:spcPct val="100000"/>
              </a:lnSpc>
              <a:spcBef>
                <a:spcPts val="0"/>
              </a:spcBef>
              <a:spcAft>
                <a:spcPts val="0"/>
              </a:spcAft>
              <a:buClrTx/>
              <a:buSzTx/>
              <a:buFontTx/>
              <a:buNone/>
              <a:tabLst/>
              <a:defRPr/>
            </a:pPr>
            <a:endParaRPr lang="en-GB" sz="900" b="1">
              <a:solidFill>
                <a:prstClr val="black"/>
              </a:solidFill>
              <a:latin typeface="Century Gothic" panose="020B0502020202020204" pitchFamily="34" charset="0"/>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a:ln>
                  <a:noFill/>
                </a:ln>
                <a:solidFill>
                  <a:prstClr val="black"/>
                </a:solidFill>
                <a:effectLst/>
                <a:uLnTx/>
                <a:uFillTx/>
                <a:latin typeface="Century Gothic" panose="020B0502020202020204" pitchFamily="34" charset="0"/>
              </a:rPr>
              <a:t>Sides</a:t>
            </a:r>
          </a:p>
          <a:p>
            <a:pPr marL="0" marR="0" lvl="0" indent="0" algn="r" defTabSz="914400" rtl="0" eaLnBrk="1" fontAlgn="auto" latinLnBrk="0" hangingPunct="1">
              <a:lnSpc>
                <a:spcPct val="100000"/>
              </a:lnSpc>
              <a:spcBef>
                <a:spcPts val="0"/>
              </a:spcBef>
              <a:spcAft>
                <a:spcPts val="0"/>
              </a:spcAft>
              <a:buClrTx/>
              <a:buSzTx/>
              <a:buFontTx/>
              <a:buNone/>
              <a:tabLst/>
              <a:defRPr/>
            </a:pPr>
            <a:endParaRPr lang="en-GB" sz="900" b="1">
              <a:solidFill>
                <a:prstClr val="black"/>
              </a:solidFill>
              <a:latin typeface="Century Gothic" panose="020B0502020202020204" pitchFamily="34" charset="0"/>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a:ln>
                  <a:noFill/>
                </a:ln>
                <a:solidFill>
                  <a:prstClr val="black"/>
                </a:solidFill>
                <a:effectLst/>
                <a:uLnTx/>
                <a:uFillTx/>
                <a:latin typeface="Century Gothic" panose="020B0502020202020204" pitchFamily="34" charset="0"/>
              </a:rPr>
              <a:t>Dessert</a:t>
            </a:r>
          </a:p>
        </p:txBody>
      </p:sp>
      <p:sp>
        <p:nvSpPr>
          <p:cNvPr id="33" name="TextBox 32">
            <a:extLst>
              <a:ext uri="{FF2B5EF4-FFF2-40B4-BE49-F238E27FC236}">
                <a16:creationId xmlns:a16="http://schemas.microsoft.com/office/drawing/2014/main" id="{E485D0DA-9B02-5234-D15E-5186FF6CEF93}"/>
              </a:ext>
            </a:extLst>
          </p:cNvPr>
          <p:cNvSpPr txBox="1"/>
          <p:nvPr/>
        </p:nvSpPr>
        <p:spPr>
          <a:xfrm>
            <a:off x="1419246" y="5865167"/>
            <a:ext cx="8031684" cy="215444"/>
          </a:xfrm>
          <a:prstGeom prst="rect">
            <a:avLst/>
          </a:prstGeom>
          <a:noFill/>
        </p:spPr>
        <p:txBody>
          <a:bodyPr wrap="square" rtlCol="0">
            <a:spAutoFit/>
          </a:bodyPr>
          <a:lstStyle/>
          <a:p>
            <a:r>
              <a:rPr lang="en-GB" sz="800" dirty="0">
                <a:latin typeface="Century Gothic" panose="020B0502020202020204" pitchFamily="34" charset="0"/>
              </a:rPr>
              <a:t>Jacket Potatoes &amp; Baguettes with a choice of fillings, Salad Bar, Fresh Fruit</a:t>
            </a:r>
            <a:endParaRPr lang="en-GB" sz="800" b="1" dirty="0">
              <a:latin typeface="Century Gothic" panose="020B0502020202020204" pitchFamily="34" charset="0"/>
            </a:endParaRPr>
          </a:p>
        </p:txBody>
      </p:sp>
      <p:sp>
        <p:nvSpPr>
          <p:cNvPr id="26" name="Freeform 23">
            <a:extLst>
              <a:ext uri="{FF2B5EF4-FFF2-40B4-BE49-F238E27FC236}">
                <a16:creationId xmlns:a16="http://schemas.microsoft.com/office/drawing/2014/main" id="{95225C1D-443B-B4A7-CC99-557DBB44BBE6}"/>
              </a:ext>
            </a:extLst>
          </p:cNvPr>
          <p:cNvSpPr/>
          <p:nvPr/>
        </p:nvSpPr>
        <p:spPr>
          <a:xfrm flipH="1">
            <a:off x="9332477" y="1455156"/>
            <a:ext cx="297397" cy="446004"/>
          </a:xfrm>
          <a:custGeom>
            <a:avLst/>
            <a:gdLst/>
            <a:ahLst/>
            <a:cxnLst/>
            <a:rect l="l" t="t" r="r" b="b"/>
            <a:pathLst>
              <a:path w="424791" h="647188">
                <a:moveTo>
                  <a:pt x="424791" y="0"/>
                </a:moveTo>
                <a:lnTo>
                  <a:pt x="0" y="0"/>
                </a:lnTo>
                <a:lnTo>
                  <a:pt x="0" y="647189"/>
                </a:lnTo>
                <a:lnTo>
                  <a:pt x="424791" y="647189"/>
                </a:lnTo>
                <a:lnTo>
                  <a:pt x="424791"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27" name="Freeform 44">
            <a:extLst>
              <a:ext uri="{FF2B5EF4-FFF2-40B4-BE49-F238E27FC236}">
                <a16:creationId xmlns:a16="http://schemas.microsoft.com/office/drawing/2014/main" id="{8DECF315-E6C0-4609-AD6F-B21792A220FD}"/>
              </a:ext>
            </a:extLst>
          </p:cNvPr>
          <p:cNvSpPr/>
          <p:nvPr/>
        </p:nvSpPr>
        <p:spPr>
          <a:xfrm>
            <a:off x="9295038" y="2475639"/>
            <a:ext cx="328419" cy="247672"/>
          </a:xfrm>
          <a:prstGeom prst="rect">
            <a:avLst/>
          </a:prstGeom>
          <a:blipFill>
            <a:blip r:embed="rId5">
              <a:extLst>
                <a:ext uri="{96DAC541-7B7A-43D3-8B79-37D633B846F1}">
                  <asvg:svgBlip xmlns:asvg="http://schemas.microsoft.com/office/drawing/2016/SVG/main" r:embed="rId6"/>
                </a:ext>
              </a:extLst>
            </a:blip>
            <a:stretch>
              <a:fillRect/>
            </a:stretch>
          </a:blipFill>
        </p:spPr>
        <p:txBody>
          <a:bodyPr/>
          <a:lstStyle/>
          <a:p>
            <a:endParaRPr lang="en-GB"/>
          </a:p>
        </p:txBody>
      </p:sp>
      <p:grpSp>
        <p:nvGrpSpPr>
          <p:cNvPr id="31" name="Group 7">
            <a:extLst>
              <a:ext uri="{FF2B5EF4-FFF2-40B4-BE49-F238E27FC236}">
                <a16:creationId xmlns:a16="http://schemas.microsoft.com/office/drawing/2014/main" id="{75A8CFFB-7242-AF73-9F33-2A586C8C79E2}"/>
              </a:ext>
            </a:extLst>
          </p:cNvPr>
          <p:cNvGrpSpPr/>
          <p:nvPr/>
        </p:nvGrpSpPr>
        <p:grpSpPr>
          <a:xfrm>
            <a:off x="9295038" y="3252307"/>
            <a:ext cx="328419" cy="353669"/>
            <a:chOff x="0" y="0"/>
            <a:chExt cx="3741232" cy="3821539"/>
          </a:xfrm>
        </p:grpSpPr>
        <p:sp>
          <p:nvSpPr>
            <p:cNvPr id="32" name="Freeform 8">
              <a:extLst>
                <a:ext uri="{FF2B5EF4-FFF2-40B4-BE49-F238E27FC236}">
                  <a16:creationId xmlns:a16="http://schemas.microsoft.com/office/drawing/2014/main" id="{46A51EC3-5233-1291-565C-9732C0D3907B}"/>
                </a:ext>
              </a:extLst>
            </p:cNvPr>
            <p:cNvSpPr/>
            <p:nvPr/>
          </p:nvSpPr>
          <p:spPr>
            <a:xfrm>
              <a:off x="608333" y="853829"/>
              <a:ext cx="3132899" cy="2967710"/>
            </a:xfrm>
            <a:custGeom>
              <a:avLst/>
              <a:gdLst/>
              <a:ahLst/>
              <a:cxnLst/>
              <a:rect l="l" t="t" r="r" b="b"/>
              <a:pathLst>
                <a:path w="3132899" h="2967710">
                  <a:moveTo>
                    <a:pt x="0" y="0"/>
                  </a:moveTo>
                  <a:lnTo>
                    <a:pt x="3132899" y="0"/>
                  </a:lnTo>
                  <a:lnTo>
                    <a:pt x="3132899" y="2967710"/>
                  </a:lnTo>
                  <a:lnTo>
                    <a:pt x="0" y="296771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GB"/>
            </a:p>
          </p:txBody>
        </p:sp>
        <p:sp>
          <p:nvSpPr>
            <p:cNvPr id="35" name="Freeform 9">
              <a:extLst>
                <a:ext uri="{FF2B5EF4-FFF2-40B4-BE49-F238E27FC236}">
                  <a16:creationId xmlns:a16="http://schemas.microsoft.com/office/drawing/2014/main" id="{DFE4DD8F-55C9-B147-09B2-84FC86F70959}"/>
                </a:ext>
              </a:extLst>
            </p:cNvPr>
            <p:cNvSpPr/>
            <p:nvPr/>
          </p:nvSpPr>
          <p:spPr>
            <a:xfrm rot="10078272">
              <a:off x="621769" y="184916"/>
              <a:ext cx="1971350" cy="1867406"/>
            </a:xfrm>
            <a:custGeom>
              <a:avLst/>
              <a:gdLst/>
              <a:ahLst/>
              <a:cxnLst/>
              <a:rect l="l" t="t" r="r" b="b"/>
              <a:pathLst>
                <a:path w="1971350" h="1867406">
                  <a:moveTo>
                    <a:pt x="0" y="0"/>
                  </a:moveTo>
                  <a:lnTo>
                    <a:pt x="1971350" y="0"/>
                  </a:lnTo>
                  <a:lnTo>
                    <a:pt x="1971350" y="1867406"/>
                  </a:lnTo>
                  <a:lnTo>
                    <a:pt x="0" y="1867406"/>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GB"/>
            </a:p>
          </p:txBody>
        </p:sp>
        <p:grpSp>
          <p:nvGrpSpPr>
            <p:cNvPr id="36" name="Group 10">
              <a:extLst>
                <a:ext uri="{FF2B5EF4-FFF2-40B4-BE49-F238E27FC236}">
                  <a16:creationId xmlns:a16="http://schemas.microsoft.com/office/drawing/2014/main" id="{C9BF3FAA-8155-F048-11E6-7B4E2F191F1E}"/>
                </a:ext>
              </a:extLst>
            </p:cNvPr>
            <p:cNvGrpSpPr/>
            <p:nvPr/>
          </p:nvGrpSpPr>
          <p:grpSpPr>
            <a:xfrm>
              <a:off x="0" y="1810741"/>
              <a:ext cx="852996" cy="852996"/>
              <a:chOff x="0" y="0"/>
              <a:chExt cx="812800" cy="812800"/>
            </a:xfrm>
          </p:grpSpPr>
          <p:sp>
            <p:nvSpPr>
              <p:cNvPr id="80" name="Freeform 11">
                <a:extLst>
                  <a:ext uri="{FF2B5EF4-FFF2-40B4-BE49-F238E27FC236}">
                    <a16:creationId xmlns:a16="http://schemas.microsoft.com/office/drawing/2014/main" id="{39949F58-C203-08CB-4258-9CA4933DB143}"/>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744A03"/>
              </a:solidFill>
            </p:spPr>
            <p:txBody>
              <a:bodyPr/>
              <a:lstStyle/>
              <a:p>
                <a:endParaRPr lang="en-GB"/>
              </a:p>
            </p:txBody>
          </p:sp>
          <p:sp>
            <p:nvSpPr>
              <p:cNvPr id="81" name="TextBox 12">
                <a:extLst>
                  <a:ext uri="{FF2B5EF4-FFF2-40B4-BE49-F238E27FC236}">
                    <a16:creationId xmlns:a16="http://schemas.microsoft.com/office/drawing/2014/main" id="{0D8EFEBB-BED2-A520-E454-6AE5188E2D49}"/>
                  </a:ext>
                </a:extLst>
              </p:cNvPr>
              <p:cNvSpPr txBox="1"/>
              <p:nvPr/>
            </p:nvSpPr>
            <p:spPr>
              <a:xfrm>
                <a:off x="76200" y="47625"/>
                <a:ext cx="660400" cy="688975"/>
              </a:xfrm>
              <a:prstGeom prst="rect">
                <a:avLst/>
              </a:prstGeom>
            </p:spPr>
            <p:txBody>
              <a:bodyPr lIns="50800" tIns="50800" rIns="50800" bIns="50800" rtlCol="0" anchor="ctr"/>
              <a:lstStyle/>
              <a:p>
                <a:pPr algn="ctr">
                  <a:lnSpc>
                    <a:spcPts val="1960"/>
                  </a:lnSpc>
                </a:pPr>
                <a:endParaRPr/>
              </a:p>
            </p:txBody>
          </p:sp>
        </p:grpSp>
        <p:grpSp>
          <p:nvGrpSpPr>
            <p:cNvPr id="37" name="Group 13">
              <a:extLst>
                <a:ext uri="{FF2B5EF4-FFF2-40B4-BE49-F238E27FC236}">
                  <a16:creationId xmlns:a16="http://schemas.microsoft.com/office/drawing/2014/main" id="{D3D5C3EB-6FF4-5596-71D5-9827B99F8DC2}"/>
                </a:ext>
              </a:extLst>
            </p:cNvPr>
            <p:cNvGrpSpPr/>
            <p:nvPr/>
          </p:nvGrpSpPr>
          <p:grpSpPr>
            <a:xfrm>
              <a:off x="2570638" y="270521"/>
              <a:ext cx="583309" cy="583309"/>
              <a:chOff x="0" y="0"/>
              <a:chExt cx="812800" cy="812800"/>
            </a:xfrm>
          </p:grpSpPr>
          <p:sp>
            <p:nvSpPr>
              <p:cNvPr id="78" name="Freeform 14">
                <a:extLst>
                  <a:ext uri="{FF2B5EF4-FFF2-40B4-BE49-F238E27FC236}">
                    <a16:creationId xmlns:a16="http://schemas.microsoft.com/office/drawing/2014/main" id="{699A028C-6078-4F13-CDE8-CD4E111B8648}"/>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6721F"/>
              </a:solidFill>
            </p:spPr>
            <p:txBody>
              <a:bodyPr/>
              <a:lstStyle/>
              <a:p>
                <a:endParaRPr lang="en-GB"/>
              </a:p>
            </p:txBody>
          </p:sp>
          <p:sp>
            <p:nvSpPr>
              <p:cNvPr id="79" name="TextBox 15">
                <a:extLst>
                  <a:ext uri="{FF2B5EF4-FFF2-40B4-BE49-F238E27FC236}">
                    <a16:creationId xmlns:a16="http://schemas.microsoft.com/office/drawing/2014/main" id="{250BB272-D121-D907-F455-FDF13C5000F0}"/>
                  </a:ext>
                </a:extLst>
              </p:cNvPr>
              <p:cNvSpPr txBox="1"/>
              <p:nvPr/>
            </p:nvSpPr>
            <p:spPr>
              <a:xfrm>
                <a:off x="76200" y="47625"/>
                <a:ext cx="660400" cy="688975"/>
              </a:xfrm>
              <a:prstGeom prst="rect">
                <a:avLst/>
              </a:prstGeom>
            </p:spPr>
            <p:txBody>
              <a:bodyPr lIns="50800" tIns="50800" rIns="50800" bIns="50800" rtlCol="0" anchor="ctr"/>
              <a:lstStyle/>
              <a:p>
                <a:pPr algn="ctr">
                  <a:lnSpc>
                    <a:spcPts val="1960"/>
                  </a:lnSpc>
                </a:pPr>
                <a:endParaRPr/>
              </a:p>
            </p:txBody>
          </p:sp>
        </p:grpSp>
      </p:grpSp>
      <p:sp>
        <p:nvSpPr>
          <p:cNvPr id="82" name="TextBox 81">
            <a:extLst>
              <a:ext uri="{FF2B5EF4-FFF2-40B4-BE49-F238E27FC236}">
                <a16:creationId xmlns:a16="http://schemas.microsoft.com/office/drawing/2014/main" id="{0D5C967E-5D5F-114C-C8B0-E6ECD156EB20}"/>
              </a:ext>
            </a:extLst>
          </p:cNvPr>
          <p:cNvSpPr txBox="1"/>
          <p:nvPr/>
        </p:nvSpPr>
        <p:spPr>
          <a:xfrm>
            <a:off x="9160899" y="3667198"/>
            <a:ext cx="596695" cy="461665"/>
          </a:xfrm>
          <a:prstGeom prst="rect">
            <a:avLst/>
          </a:prstGeom>
          <a:noFill/>
        </p:spPr>
        <p:txBody>
          <a:bodyPr wrap="square" rtlCol="0">
            <a:spAutoFit/>
          </a:bodyPr>
          <a:lstStyle/>
          <a:p>
            <a:pPr algn="ctr"/>
            <a:r>
              <a:rPr lang="en-GB" sz="800" dirty="0">
                <a:latin typeface="Century Gothic" panose="020B0502020202020204" pitchFamily="34" charset="0"/>
              </a:rPr>
              <a:t>Added plant protein</a:t>
            </a:r>
            <a:endParaRPr lang="en-GB" sz="800" b="1" dirty="0">
              <a:latin typeface="Century Gothic" panose="020B0502020202020204" pitchFamily="34" charset="0"/>
            </a:endParaRPr>
          </a:p>
        </p:txBody>
      </p:sp>
      <p:sp>
        <p:nvSpPr>
          <p:cNvPr id="83" name="TextBox 82">
            <a:extLst>
              <a:ext uri="{FF2B5EF4-FFF2-40B4-BE49-F238E27FC236}">
                <a16:creationId xmlns:a16="http://schemas.microsoft.com/office/drawing/2014/main" id="{FFE42405-D078-5A06-0840-5EDDAF20F878}"/>
              </a:ext>
            </a:extLst>
          </p:cNvPr>
          <p:cNvSpPr txBox="1"/>
          <p:nvPr/>
        </p:nvSpPr>
        <p:spPr>
          <a:xfrm>
            <a:off x="9048773" y="1966096"/>
            <a:ext cx="804249" cy="338554"/>
          </a:xfrm>
          <a:prstGeom prst="rect">
            <a:avLst/>
          </a:prstGeom>
          <a:noFill/>
        </p:spPr>
        <p:txBody>
          <a:bodyPr wrap="square" rtlCol="0">
            <a:spAutoFit/>
          </a:bodyPr>
          <a:lstStyle/>
          <a:p>
            <a:pPr algn="ctr"/>
            <a:r>
              <a:rPr lang="en-GB" sz="800">
                <a:latin typeface="Century Gothic" panose="020B0502020202020204" pitchFamily="34" charset="0"/>
              </a:rPr>
              <a:t>Whole </a:t>
            </a:r>
          </a:p>
          <a:p>
            <a:pPr algn="ctr"/>
            <a:r>
              <a:rPr lang="en-GB" sz="800">
                <a:latin typeface="Century Gothic" panose="020B0502020202020204" pitchFamily="34" charset="0"/>
              </a:rPr>
              <a:t>grain</a:t>
            </a:r>
          </a:p>
        </p:txBody>
      </p:sp>
      <p:sp>
        <p:nvSpPr>
          <p:cNvPr id="84" name="TextBox 83">
            <a:extLst>
              <a:ext uri="{FF2B5EF4-FFF2-40B4-BE49-F238E27FC236}">
                <a16:creationId xmlns:a16="http://schemas.microsoft.com/office/drawing/2014/main" id="{ABF813D0-5BD4-5FD2-9594-218BFBD7EB48}"/>
              </a:ext>
            </a:extLst>
          </p:cNvPr>
          <p:cNvSpPr txBox="1"/>
          <p:nvPr/>
        </p:nvSpPr>
        <p:spPr>
          <a:xfrm>
            <a:off x="9063902" y="2813209"/>
            <a:ext cx="804249" cy="338554"/>
          </a:xfrm>
          <a:prstGeom prst="rect">
            <a:avLst/>
          </a:prstGeom>
          <a:noFill/>
        </p:spPr>
        <p:txBody>
          <a:bodyPr wrap="square" rtlCol="0">
            <a:spAutoFit/>
          </a:bodyPr>
          <a:lstStyle/>
          <a:p>
            <a:pPr algn="ctr"/>
            <a:r>
              <a:rPr lang="en-GB" sz="800" dirty="0">
                <a:latin typeface="Century Gothic" panose="020B0502020202020204" pitchFamily="34" charset="0"/>
              </a:rPr>
              <a:t>Plant</a:t>
            </a:r>
          </a:p>
          <a:p>
            <a:pPr algn="ctr"/>
            <a:r>
              <a:rPr lang="en-GB" sz="800" dirty="0">
                <a:latin typeface="Century Gothic" panose="020B0502020202020204" pitchFamily="34" charset="0"/>
              </a:rPr>
              <a:t> based</a:t>
            </a:r>
          </a:p>
        </p:txBody>
      </p:sp>
      <p:sp>
        <p:nvSpPr>
          <p:cNvPr id="28" name="TextBox 27">
            <a:extLst>
              <a:ext uri="{FF2B5EF4-FFF2-40B4-BE49-F238E27FC236}">
                <a16:creationId xmlns:a16="http://schemas.microsoft.com/office/drawing/2014/main" id="{CDEA061B-3B53-55E6-32F2-014041C36BE9}"/>
              </a:ext>
            </a:extLst>
          </p:cNvPr>
          <p:cNvSpPr txBox="1"/>
          <p:nvPr/>
        </p:nvSpPr>
        <p:spPr>
          <a:xfrm>
            <a:off x="2632812" y="108610"/>
            <a:ext cx="4640376" cy="369332"/>
          </a:xfrm>
          <a:prstGeom prst="rect">
            <a:avLst/>
          </a:prstGeom>
          <a:noFill/>
        </p:spPr>
        <p:txBody>
          <a:bodyPr wrap="square" rtlCol="0">
            <a:spAutoFit/>
          </a:bodyPr>
          <a:lstStyle/>
          <a:p>
            <a:pPr algn="ctr"/>
            <a:r>
              <a:rPr lang="en-GB" b="1" dirty="0">
                <a:latin typeface="Century Gothic" panose="020B0502020202020204" pitchFamily="34" charset="0"/>
              </a:rPr>
              <a:t>Churchill Menu 2026</a:t>
            </a:r>
          </a:p>
        </p:txBody>
      </p:sp>
      <p:graphicFrame>
        <p:nvGraphicFramePr>
          <p:cNvPr id="14" name="Table 13">
            <a:extLst>
              <a:ext uri="{FF2B5EF4-FFF2-40B4-BE49-F238E27FC236}">
                <a16:creationId xmlns:a16="http://schemas.microsoft.com/office/drawing/2014/main" id="{E005CA79-A5F5-63B1-8228-C2964D85C901}"/>
              </a:ext>
            </a:extLst>
          </p:cNvPr>
          <p:cNvGraphicFramePr>
            <a:graphicFrameLocks noGrp="1"/>
          </p:cNvGraphicFramePr>
          <p:nvPr>
            <p:extLst>
              <p:ext uri="{D42A27DB-BD31-4B8C-83A1-F6EECF244321}">
                <p14:modId xmlns:p14="http://schemas.microsoft.com/office/powerpoint/2010/main" val="196632032"/>
              </p:ext>
            </p:extLst>
          </p:nvPr>
        </p:nvGraphicFramePr>
        <p:xfrm>
          <a:off x="1419247" y="777390"/>
          <a:ext cx="7741650" cy="1632246"/>
        </p:xfrm>
        <a:graphic>
          <a:graphicData uri="http://schemas.openxmlformats.org/drawingml/2006/table">
            <a:tbl>
              <a:tblPr firstRow="1" bandRow="1">
                <a:tableStyleId>{5C22544A-7EE6-4342-B048-85BDC9FD1C3A}</a:tableStyleId>
              </a:tblPr>
              <a:tblGrid>
                <a:gridCol w="1548330">
                  <a:extLst>
                    <a:ext uri="{9D8B030D-6E8A-4147-A177-3AD203B41FA5}">
                      <a16:colId xmlns:a16="http://schemas.microsoft.com/office/drawing/2014/main" val="426743384"/>
                    </a:ext>
                  </a:extLst>
                </a:gridCol>
                <a:gridCol w="1548330">
                  <a:extLst>
                    <a:ext uri="{9D8B030D-6E8A-4147-A177-3AD203B41FA5}">
                      <a16:colId xmlns:a16="http://schemas.microsoft.com/office/drawing/2014/main" val="1888228126"/>
                    </a:ext>
                  </a:extLst>
                </a:gridCol>
                <a:gridCol w="1548330">
                  <a:extLst>
                    <a:ext uri="{9D8B030D-6E8A-4147-A177-3AD203B41FA5}">
                      <a16:colId xmlns:a16="http://schemas.microsoft.com/office/drawing/2014/main" val="3470962500"/>
                    </a:ext>
                  </a:extLst>
                </a:gridCol>
                <a:gridCol w="1548330">
                  <a:extLst>
                    <a:ext uri="{9D8B030D-6E8A-4147-A177-3AD203B41FA5}">
                      <a16:colId xmlns:a16="http://schemas.microsoft.com/office/drawing/2014/main" val="3633866263"/>
                    </a:ext>
                  </a:extLst>
                </a:gridCol>
                <a:gridCol w="1548330">
                  <a:extLst>
                    <a:ext uri="{9D8B030D-6E8A-4147-A177-3AD203B41FA5}">
                      <a16:colId xmlns:a16="http://schemas.microsoft.com/office/drawing/2014/main" val="4088356186"/>
                    </a:ext>
                  </a:extLst>
                </a:gridCol>
              </a:tblGrid>
              <a:tr h="43961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800" b="0">
                          <a:solidFill>
                            <a:schemeClr val="tx1"/>
                          </a:solidFill>
                          <a:latin typeface="Century Gothic" panose="020B0502020202020204" pitchFamily="34" charset="0"/>
                        </a:rPr>
                        <a:t>Macaroni</a:t>
                      </a:r>
                    </a:p>
                    <a:p>
                      <a:pPr algn="ctr"/>
                      <a:r>
                        <a:rPr lang="en-GB" sz="800" b="0">
                          <a:solidFill>
                            <a:schemeClr val="tx1"/>
                          </a:solidFill>
                          <a:latin typeface="Century Gothic" panose="020B0502020202020204" pitchFamily="34" charset="0"/>
                        </a:rPr>
                        <a:t> Cheese</a:t>
                      </a:r>
                      <a:r>
                        <a:rPr kumimoji="0" lang="en-GB" sz="800" b="0" i="0" u="none" strike="noStrike" kern="1200" cap="none" spc="0" normalizeH="0" baseline="0" noProof="0">
                          <a:ln>
                            <a:noFill/>
                          </a:ln>
                          <a:solidFill>
                            <a:schemeClr val="tx1"/>
                          </a:solidFill>
                          <a:effectLst/>
                          <a:uLnTx/>
                          <a:uFillTx/>
                          <a:latin typeface="Century Gothic" panose="020B0502020202020204" pitchFamily="34" charset="0"/>
                          <a:ea typeface="+mn-ea"/>
                          <a:cs typeface="+mn-cs"/>
                        </a:rPr>
                        <a:t> </a:t>
                      </a:r>
                      <a:endParaRPr lang="en-GB" sz="800" b="0">
                        <a:solidFill>
                          <a:schemeClr val="tx1"/>
                        </a:solidFill>
                        <a:latin typeface="Century Gothic" panose="020B0502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GB" sz="800" b="0">
                          <a:solidFill>
                            <a:schemeClr val="tx1"/>
                          </a:solidFill>
                          <a:latin typeface="Century Gothic" panose="020B0502020202020204" pitchFamily="34" charset="0"/>
                        </a:rPr>
                        <a:t>Phat Pasty Pork </a:t>
                      </a:r>
                    </a:p>
                    <a:p>
                      <a:pPr algn="ctr"/>
                      <a:r>
                        <a:rPr lang="en-GB" sz="800" b="0">
                          <a:solidFill>
                            <a:schemeClr val="tx1"/>
                          </a:solidFill>
                          <a:latin typeface="Century Gothic" panose="020B0502020202020204" pitchFamily="34" charset="0"/>
                        </a:rPr>
                        <a:t>Sausage Roll with Potato Wedges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800" b="0">
                          <a:solidFill>
                            <a:prstClr val="black"/>
                          </a:solidFill>
                          <a:latin typeface="Century Gothic" panose="020B0502020202020204" pitchFamily="34" charset="0"/>
                        </a:rPr>
                        <a:t>Roast </a:t>
                      </a:r>
                      <a:r>
                        <a:rPr lang="en-GB" sz="800" b="0">
                          <a:solidFill>
                            <a:schemeClr val="tx1"/>
                          </a:solidFill>
                          <a:latin typeface="Century Gothic" panose="020B0502020202020204" pitchFamily="34" charset="0"/>
                        </a:rPr>
                        <a:t>Chicken</a:t>
                      </a:r>
                      <a:r>
                        <a:rPr lang="en-GB" sz="800" b="0">
                          <a:solidFill>
                            <a:prstClr val="black"/>
                          </a:solidFill>
                          <a:latin typeface="Century Gothic" panose="020B0502020202020204" pitchFamily="34" charset="0"/>
                        </a:rPr>
                        <a:t>, Stuffing, Roast Potatoes </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800" b="0">
                          <a:solidFill>
                            <a:prstClr val="black"/>
                          </a:solidFill>
                          <a:latin typeface="Century Gothic" panose="020B0502020202020204" pitchFamily="34" charset="0"/>
                        </a:rPr>
                        <a:t>&amp; Gravy</a:t>
                      </a:r>
                      <a:endParaRPr kumimoji="0" lang="en-GB" sz="8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0" i="0" u="none" strike="noStrike" noProof="0" dirty="0">
                          <a:solidFill>
                            <a:schemeClr val="tx1"/>
                          </a:solidFill>
                          <a:latin typeface="Century Gothic" panose="020B0502020202020204" pitchFamily="34" charset="0"/>
                        </a:rPr>
                        <a:t>Chicken Curry with Rice</a:t>
                      </a:r>
                      <a:endParaRPr lang="en-US" sz="800" b="0" i="0" u="none" strike="noStrike" noProof="0" dirty="0">
                        <a:solidFill>
                          <a:schemeClr val="tx1"/>
                        </a:solidFill>
                        <a:highlight>
                          <a:srgbClr val="FFFF00"/>
                        </a:highlight>
                        <a:latin typeface="Century Gothic" panose="020B0502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Battered Fish </a:t>
                      </a:r>
                      <a:r>
                        <a:rPr lang="en-GB" sz="800" b="0" dirty="0">
                          <a:solidFill>
                            <a:schemeClr val="tx1"/>
                          </a:solidFill>
                          <a:latin typeface="Century Gothic" panose="020B0502020202020204" pitchFamily="34" charset="0"/>
                        </a:rPr>
                        <a:t>with Chips &amp; Tomato Sauce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3805814051"/>
                  </a:ext>
                </a:extLst>
              </a:tr>
              <a:tr h="52207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0" i="0" u="none" strike="noStrike" noProof="0" dirty="0">
                          <a:solidFill>
                            <a:schemeClr val="tx1"/>
                          </a:solidFill>
                          <a:latin typeface="Century Gothic" panose="020B0502020202020204" pitchFamily="34" charset="0"/>
                        </a:rPr>
                        <a:t>Chickpea Curry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0" i="0" u="none" strike="noStrike" noProof="0" dirty="0">
                          <a:solidFill>
                            <a:schemeClr val="tx1"/>
                          </a:solidFill>
                          <a:latin typeface="Century Gothic" panose="020B0502020202020204" pitchFamily="34" charset="0"/>
                        </a:rPr>
                        <a:t>with Rice</a:t>
                      </a:r>
                    </a:p>
                    <a:p>
                      <a:pPr algn="ctr"/>
                      <a:endParaRPr lang="en-GB" sz="800" dirty="0">
                        <a:latin typeface="Century Gothic" panose="020B0502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800" b="0" dirty="0">
                          <a:solidFill>
                            <a:schemeClr val="tx1"/>
                          </a:solidFill>
                          <a:latin typeface="Century Gothic" panose="020B0502020202020204" pitchFamily="34" charset="0"/>
                        </a:rPr>
                        <a:t>Mexican Bean Roll with Potato Wedges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GB" sz="800" dirty="0">
                          <a:latin typeface="Century Gothic" panose="020B0502020202020204" pitchFamily="34" charset="0"/>
                        </a:rPr>
                        <a:t>Roasted Quorn, </a:t>
                      </a:r>
                    </a:p>
                    <a:p>
                      <a:pPr algn="ctr"/>
                      <a:r>
                        <a:rPr lang="en-GB" sz="800" dirty="0">
                          <a:latin typeface="Century Gothic" panose="020B0502020202020204" pitchFamily="34" charset="0"/>
                        </a:rPr>
                        <a:t>Roast Potatoes, &amp; Gravy</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800" b="0" i="0" u="none" strike="noStrike" noProof="0" dirty="0">
                          <a:solidFill>
                            <a:schemeClr val="tx1"/>
                          </a:solidFill>
                          <a:latin typeface="Century Gothic" panose="020B0502020202020204" pitchFamily="34" charset="0"/>
                        </a:rPr>
                        <a:t>Vegetable Curry with Rice</a:t>
                      </a:r>
                      <a:endParaRPr lang="en-US" sz="800" b="0" i="0" u="none" strike="noStrike" noProof="0" dirty="0">
                        <a:solidFill>
                          <a:schemeClr val="tx1"/>
                        </a:solidFill>
                        <a:latin typeface="Century Gothic" panose="020B0502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GB" sz="800" b="0" i="0" u="none" strike="noStrike" noProof="0" dirty="0">
                          <a:solidFill>
                            <a:schemeClr val="tx1"/>
                          </a:solidFill>
                          <a:latin typeface="Century Gothic" panose="020B0502020202020204" pitchFamily="34" charset="0"/>
                        </a:rPr>
                        <a:t>Vegan Sausage</a:t>
                      </a:r>
                    </a:p>
                    <a:p>
                      <a:pPr marL="0" marR="0" lvl="0" indent="0" algn="ctr" defTabSz="914400" rtl="0" eaLnBrk="1" fontAlgn="ctr" latinLnBrk="0" hangingPunct="1">
                        <a:lnSpc>
                          <a:spcPct val="100000"/>
                        </a:lnSpc>
                        <a:spcBef>
                          <a:spcPts val="0"/>
                        </a:spcBef>
                        <a:spcAft>
                          <a:spcPts val="0"/>
                        </a:spcAft>
                        <a:buClrTx/>
                        <a:buSzTx/>
                        <a:buFontTx/>
                        <a:buNone/>
                        <a:tabLst/>
                        <a:defRPr/>
                      </a:pPr>
                      <a:r>
                        <a:rPr lang="en-GB" sz="800" b="0" i="0" u="none" strike="noStrike" noProof="0" dirty="0">
                          <a:solidFill>
                            <a:schemeClr val="tx1"/>
                          </a:solidFill>
                          <a:latin typeface="Century Gothic" panose="020B0502020202020204" pitchFamily="34" charset="0"/>
                        </a:rPr>
                        <a:t>with Chips &amp; Tomato Sauce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2194041952"/>
                  </a:ext>
                </a:extLst>
              </a:tr>
              <a:tr h="20515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Vegetables of the Day</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Vegetables of the Day</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Vegetables of the Day</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Vegetables of the Day</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Vegetables of the Day</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3315931974"/>
                  </a:ext>
                </a:extLst>
              </a:tr>
              <a:tr h="439610">
                <a:tc>
                  <a:txBody>
                    <a:bodyPr/>
                    <a:lstStyle/>
                    <a:p>
                      <a:pPr algn="ctr"/>
                      <a:r>
                        <a:rPr lang="en-GB" sz="800" b="1">
                          <a:solidFill>
                            <a:schemeClr val="tx1"/>
                          </a:solidFill>
                          <a:latin typeface="Century Gothic" panose="020B0502020202020204" pitchFamily="34" charset="0"/>
                        </a:rPr>
                        <a:t>NEW </a:t>
                      </a:r>
                      <a:r>
                        <a:rPr lang="en-GB" sz="800">
                          <a:latin typeface="Century Gothic" panose="020B0502020202020204" pitchFamily="34" charset="0"/>
                        </a:rPr>
                        <a:t>Banana Mousse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GB" sz="800">
                          <a:latin typeface="Century Gothic" panose="020B0502020202020204" pitchFamily="34" charset="0"/>
                        </a:rPr>
                        <a:t>Orange Drizzle Cake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GB" sz="800" dirty="0">
                          <a:latin typeface="Century Gothic" panose="020B0502020202020204" pitchFamily="34" charset="0"/>
                        </a:rPr>
                        <a:t>  Fresh Fruit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GB" sz="800">
                          <a:latin typeface="Century Gothic" panose="020B0502020202020204" pitchFamily="34" charset="0"/>
                        </a:rPr>
                        <a:t>Apple </a:t>
                      </a:r>
                    </a:p>
                    <a:p>
                      <a:pPr algn="ctr"/>
                      <a:r>
                        <a:rPr lang="en-GB" sz="800">
                          <a:latin typeface="Century Gothic" panose="020B0502020202020204" pitchFamily="34" charset="0"/>
                        </a:rPr>
                        <a:t>Flapjack</a:t>
                      </a:r>
                      <a:endParaRPr lang="en-GB" sz="800">
                        <a:highlight>
                          <a:srgbClr val="00FFFF"/>
                        </a:highlight>
                        <a:latin typeface="Century Gothic" panose="020B0502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GB" sz="800" dirty="0">
                          <a:latin typeface="Century Gothic" panose="020B0502020202020204" pitchFamily="34" charset="0"/>
                        </a:rPr>
                        <a:t>    Strawberry Jelly </a:t>
                      </a:r>
                    </a:p>
                    <a:p>
                      <a:pPr algn="ctr"/>
                      <a:r>
                        <a:rPr lang="en-GB" sz="800" dirty="0">
                          <a:latin typeface="Century Gothic" panose="020B0502020202020204" pitchFamily="34" charset="0"/>
                        </a:rPr>
                        <a:t>with Mandarins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3297461352"/>
                  </a:ext>
                </a:extLst>
              </a:tr>
            </a:tbl>
          </a:graphicData>
        </a:graphic>
      </p:graphicFrame>
      <p:graphicFrame>
        <p:nvGraphicFramePr>
          <p:cNvPr id="24" name="Table 23">
            <a:extLst>
              <a:ext uri="{FF2B5EF4-FFF2-40B4-BE49-F238E27FC236}">
                <a16:creationId xmlns:a16="http://schemas.microsoft.com/office/drawing/2014/main" id="{E4E639B0-EB0D-28D9-1D62-60E88EEF069F}"/>
              </a:ext>
            </a:extLst>
          </p:cNvPr>
          <p:cNvGraphicFramePr>
            <a:graphicFrameLocks noGrp="1"/>
          </p:cNvGraphicFramePr>
          <p:nvPr>
            <p:extLst>
              <p:ext uri="{D42A27DB-BD31-4B8C-83A1-F6EECF244321}">
                <p14:modId xmlns:p14="http://schemas.microsoft.com/office/powerpoint/2010/main" val="3908830781"/>
              </p:ext>
            </p:extLst>
          </p:nvPr>
        </p:nvGraphicFramePr>
        <p:xfrm>
          <a:off x="1468713" y="2409625"/>
          <a:ext cx="7741650" cy="1799319"/>
        </p:xfrm>
        <a:graphic>
          <a:graphicData uri="http://schemas.openxmlformats.org/drawingml/2006/table">
            <a:tbl>
              <a:tblPr firstRow="1" bandRow="1">
                <a:tableStyleId>{5C22544A-7EE6-4342-B048-85BDC9FD1C3A}</a:tableStyleId>
              </a:tblPr>
              <a:tblGrid>
                <a:gridCol w="1548330">
                  <a:extLst>
                    <a:ext uri="{9D8B030D-6E8A-4147-A177-3AD203B41FA5}">
                      <a16:colId xmlns:a16="http://schemas.microsoft.com/office/drawing/2014/main" val="426743384"/>
                    </a:ext>
                  </a:extLst>
                </a:gridCol>
                <a:gridCol w="1548330">
                  <a:extLst>
                    <a:ext uri="{9D8B030D-6E8A-4147-A177-3AD203B41FA5}">
                      <a16:colId xmlns:a16="http://schemas.microsoft.com/office/drawing/2014/main" val="1888228126"/>
                    </a:ext>
                  </a:extLst>
                </a:gridCol>
                <a:gridCol w="1548330">
                  <a:extLst>
                    <a:ext uri="{9D8B030D-6E8A-4147-A177-3AD203B41FA5}">
                      <a16:colId xmlns:a16="http://schemas.microsoft.com/office/drawing/2014/main" val="3470962500"/>
                    </a:ext>
                  </a:extLst>
                </a:gridCol>
                <a:gridCol w="1548330">
                  <a:extLst>
                    <a:ext uri="{9D8B030D-6E8A-4147-A177-3AD203B41FA5}">
                      <a16:colId xmlns:a16="http://schemas.microsoft.com/office/drawing/2014/main" val="3633866263"/>
                    </a:ext>
                  </a:extLst>
                </a:gridCol>
                <a:gridCol w="1548330">
                  <a:extLst>
                    <a:ext uri="{9D8B030D-6E8A-4147-A177-3AD203B41FA5}">
                      <a16:colId xmlns:a16="http://schemas.microsoft.com/office/drawing/2014/main" val="4088356186"/>
                    </a:ext>
                  </a:extLst>
                </a:gridCol>
              </a:tblGrid>
              <a:tr h="54410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800" b="0" dirty="0">
                          <a:solidFill>
                            <a:schemeClr val="tx1"/>
                          </a:solidFill>
                          <a:latin typeface="Century Gothic" panose="020B0502020202020204" pitchFamily="34" charset="0"/>
                        </a:rPr>
                        <a:t>Cheese &amp; </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800" b="0" dirty="0">
                          <a:solidFill>
                            <a:schemeClr val="tx1"/>
                          </a:solidFill>
                          <a:latin typeface="Century Gothic" panose="020B0502020202020204" pitchFamily="34" charset="0"/>
                        </a:rPr>
                        <a:t>Tomato Pizza </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800" b="0" dirty="0">
                          <a:solidFill>
                            <a:schemeClr val="tx1"/>
                          </a:solidFill>
                          <a:latin typeface="Century Gothic" panose="020B0502020202020204" pitchFamily="34" charset="0"/>
                        </a:rPr>
                        <a:t>with wedges</a:t>
                      </a:r>
                      <a:endParaRPr lang="en-GB" sz="800" dirty="0">
                        <a:latin typeface="Century Gothic" panose="020B0502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800" b="0" dirty="0">
                          <a:solidFill>
                            <a:schemeClr val="tx1"/>
                          </a:solidFill>
                          <a:latin typeface="Century Gothic" panose="020B0502020202020204" pitchFamily="34" charset="0"/>
                        </a:rPr>
                        <a:t>Beef Chilli with Rice </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800" b="0" dirty="0">
                          <a:solidFill>
                            <a:schemeClr val="tx1"/>
                          </a:solidFill>
                          <a:latin typeface="Century Gothic" panose="020B0502020202020204" pitchFamily="34" charset="0"/>
                        </a:rPr>
                        <a:t>Roasted Pork Sausage, Roast Potatoes &amp; Gravy</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0" i="0" u="none" strike="noStrike" noProof="0" dirty="0">
                          <a:solidFill>
                            <a:schemeClr val="tx1"/>
                          </a:solidFill>
                          <a:latin typeface="Century Gothic" panose="020B0502020202020204" pitchFamily="34" charset="0"/>
                        </a:rPr>
                        <a:t>Chicken Curry with Rice</a:t>
                      </a:r>
                      <a:endParaRPr lang="en-US" sz="800" b="0" i="0" u="none" strike="noStrike" noProof="0" dirty="0">
                        <a:solidFill>
                          <a:schemeClr val="tx1"/>
                        </a:solidFill>
                        <a:highlight>
                          <a:srgbClr val="FFFF00"/>
                        </a:highlight>
                        <a:latin typeface="Century Gothic" panose="020B0502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Pork Sausage with Chips &amp; Tomato Sauce</a:t>
                      </a:r>
                      <a:endParaRPr kumimoji="0" lang="en-GB" sz="8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800" b="0" dirty="0">
                        <a:solidFill>
                          <a:schemeClr val="tx1"/>
                        </a:solidFill>
                        <a:latin typeface="Century Gothic" panose="020B0502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3805814051"/>
                  </a:ext>
                </a:extLst>
              </a:tr>
              <a:tr h="54410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800" b="0">
                          <a:solidFill>
                            <a:schemeClr val="tx1"/>
                          </a:solidFill>
                          <a:latin typeface="Century Gothic" panose="020B0502020202020204" pitchFamily="34" charset="0"/>
                        </a:rPr>
                        <a:t>Lentil &amp; Sweet </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800" b="0">
                          <a:solidFill>
                            <a:schemeClr val="tx1"/>
                          </a:solidFill>
                          <a:latin typeface="Century Gothic" panose="020B0502020202020204" pitchFamily="34" charset="0"/>
                        </a:rPr>
                        <a:t>Potato Curry </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800" b="0">
                          <a:solidFill>
                            <a:schemeClr val="tx1"/>
                          </a:solidFill>
                          <a:latin typeface="Century Gothic" panose="020B0502020202020204" pitchFamily="34" charset="0"/>
                        </a:rPr>
                        <a:t>with Rice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800" b="0" i="0" u="none" strike="noStrike" noProof="0" dirty="0">
                          <a:solidFill>
                            <a:schemeClr val="tx1"/>
                          </a:solidFill>
                          <a:latin typeface="Century Gothic" panose="020B0502020202020204" pitchFamily="34" charset="0"/>
                        </a:rPr>
                        <a:t>Spaghetti &amp; </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800" b="0" i="0" u="none" strike="noStrike" noProof="0" dirty="0">
                          <a:solidFill>
                            <a:schemeClr val="tx1"/>
                          </a:solidFill>
                          <a:latin typeface="Century Gothic" panose="020B0502020202020204" pitchFamily="34" charset="0"/>
                        </a:rPr>
                        <a:t>Meatballs in a Tomato Sauce</a:t>
                      </a:r>
                      <a:endParaRPr lang="en-GB" sz="800" b="0" dirty="0">
                        <a:solidFill>
                          <a:schemeClr val="tx1"/>
                        </a:solidFill>
                        <a:highlight>
                          <a:srgbClr val="00FFFF"/>
                        </a:highlight>
                        <a:latin typeface="Century Gothic" panose="020B0502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800" dirty="0">
                          <a:latin typeface="Century Gothic" panose="020B0502020202020204" pitchFamily="34" charset="0"/>
                        </a:rPr>
                        <a:t>Vegan Sausage, </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800" i="0" dirty="0">
                          <a:latin typeface="Century Gothic" panose="020B0502020202020204" pitchFamily="34" charset="0"/>
                        </a:rPr>
                        <a:t>Roast Potatoes </a:t>
                      </a:r>
                      <a:r>
                        <a:rPr lang="en-GB" sz="800" dirty="0">
                          <a:latin typeface="Century Gothic" panose="020B0502020202020204" pitchFamily="34" charset="0"/>
                        </a:rPr>
                        <a:t>&amp; Gravy</a:t>
                      </a:r>
                      <a:endParaRPr lang="en-US" sz="800" b="1" i="0" u="none" strike="noStrike" noProof="0" dirty="0">
                        <a:solidFill>
                          <a:srgbClr val="00B050"/>
                        </a:solidFill>
                        <a:latin typeface="Century Gothic" panose="020B0502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800" b="0" i="0" u="none" strike="noStrike" noProof="0" dirty="0">
                          <a:solidFill>
                            <a:schemeClr val="tx1"/>
                          </a:solidFill>
                          <a:latin typeface="Century Gothic" panose="020B0502020202020204" pitchFamily="34" charset="0"/>
                        </a:rPr>
                        <a:t>Vegetable Curry with Rice</a:t>
                      </a:r>
                      <a:endParaRPr lang="en-US" sz="800" b="0" i="0" u="none" strike="noStrike" noProof="0" dirty="0">
                        <a:solidFill>
                          <a:schemeClr val="tx1"/>
                        </a:solidFill>
                        <a:latin typeface="Century Gothic" panose="020B0502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800" b="1" dirty="0">
                          <a:latin typeface="Century Gothic" panose="020B0502020202020204" pitchFamily="34" charset="0"/>
                        </a:rPr>
                        <a:t> </a:t>
                      </a:r>
                      <a:r>
                        <a:rPr lang="en-GB" sz="800" dirty="0">
                          <a:latin typeface="Century Gothic" panose="020B0502020202020204" pitchFamily="34" charset="0"/>
                        </a:rPr>
                        <a:t>Vegan Sausage with Chips &amp; </a:t>
                      </a:r>
                      <a:r>
                        <a:rPr lang="en-GB" sz="800">
                          <a:latin typeface="Century Gothic" panose="020B0502020202020204" pitchFamily="34" charset="0"/>
                        </a:rPr>
                        <a:t>Tomato Sauce</a:t>
                      </a:r>
                      <a:endParaRPr lang="en-GB" sz="800" dirty="0">
                        <a:latin typeface="Century Gothic" panose="020B0502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800" b="0" dirty="0">
                        <a:solidFill>
                          <a:schemeClr val="tx1"/>
                        </a:solidFill>
                        <a:latin typeface="Century Gothic" panose="020B0502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2194041952"/>
                  </a:ext>
                </a:extLst>
              </a:tr>
              <a:tr h="25391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Vegetables of the Day</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Vegetables of the Day</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Vegetables of the Day</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Vegetables of the Day</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Vegetables of the Day</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3315931974"/>
                  </a:ext>
                </a:extLst>
              </a:tr>
              <a:tr h="441327">
                <a:tc>
                  <a:txBody>
                    <a:bodyPr/>
                    <a:lstStyle/>
                    <a:p>
                      <a:pPr algn="ctr"/>
                      <a:r>
                        <a:rPr lang="en-GB" sz="800">
                          <a:latin typeface="Century Gothic" panose="020B0502020202020204" pitchFamily="34" charset="0"/>
                        </a:rPr>
                        <a:t>Iced Vanilla Sponge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800">
                          <a:latin typeface="Century Gothic" panose="020B0502020202020204" pitchFamily="34" charset="0"/>
                        </a:rPr>
                        <a:t>Peaches &amp; Ice Cream</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800" b="0">
                        <a:highlight>
                          <a:srgbClr val="00FFFF"/>
                        </a:highlight>
                        <a:latin typeface="Century Gothic" panose="020B0502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GB" sz="800" dirty="0">
                          <a:latin typeface="Century Gothic" panose="020B0502020202020204" pitchFamily="34" charset="0"/>
                        </a:rPr>
                        <a:t>Fresh Fruit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GB" sz="800" dirty="0">
                          <a:latin typeface="Century Gothic" panose="020B0502020202020204" pitchFamily="34" charset="0"/>
                        </a:rPr>
                        <a:t>Jam &amp; Coconut Sponge </a:t>
                      </a:r>
                    </a:p>
                    <a:p>
                      <a:pPr algn="ctr"/>
                      <a:r>
                        <a:rPr lang="en-GB" sz="800" dirty="0">
                          <a:latin typeface="Century Gothic" panose="020B0502020202020204" pitchFamily="34" charset="0"/>
                        </a:rPr>
                        <a:t>&amp; Custard</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GB" sz="800" dirty="0">
                          <a:latin typeface="Century Gothic" panose="020B0502020202020204" pitchFamily="34" charset="0"/>
                        </a:rPr>
                        <a:t>Oaty </a:t>
                      </a:r>
                    </a:p>
                    <a:p>
                      <a:pPr algn="ctr"/>
                      <a:r>
                        <a:rPr lang="en-GB" sz="800" dirty="0">
                          <a:latin typeface="Century Gothic" panose="020B0502020202020204" pitchFamily="34" charset="0"/>
                        </a:rPr>
                        <a:t>Cookie</a:t>
                      </a:r>
                    </a:p>
                    <a:p>
                      <a:pPr algn="ctr"/>
                      <a:endParaRPr lang="en-GB" sz="800" dirty="0">
                        <a:latin typeface="Century Gothic" panose="020B0502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3297461352"/>
                  </a:ext>
                </a:extLst>
              </a:tr>
            </a:tbl>
          </a:graphicData>
        </a:graphic>
      </p:graphicFrame>
      <p:graphicFrame>
        <p:nvGraphicFramePr>
          <p:cNvPr id="25" name="Table 24">
            <a:extLst>
              <a:ext uri="{FF2B5EF4-FFF2-40B4-BE49-F238E27FC236}">
                <a16:creationId xmlns:a16="http://schemas.microsoft.com/office/drawing/2014/main" id="{8A7E8919-54F1-2CB5-E1F1-6220E0A7FE5A}"/>
              </a:ext>
            </a:extLst>
          </p:cNvPr>
          <p:cNvGraphicFramePr>
            <a:graphicFrameLocks noGrp="1"/>
          </p:cNvGraphicFramePr>
          <p:nvPr>
            <p:extLst>
              <p:ext uri="{D42A27DB-BD31-4B8C-83A1-F6EECF244321}">
                <p14:modId xmlns:p14="http://schemas.microsoft.com/office/powerpoint/2010/main" val="3922497923"/>
              </p:ext>
            </p:extLst>
          </p:nvPr>
        </p:nvGraphicFramePr>
        <p:xfrm>
          <a:off x="1468712" y="4218859"/>
          <a:ext cx="7741650" cy="1412240"/>
        </p:xfrm>
        <a:graphic>
          <a:graphicData uri="http://schemas.openxmlformats.org/drawingml/2006/table">
            <a:tbl>
              <a:tblPr firstRow="1" bandRow="1">
                <a:tableStyleId>{5C22544A-7EE6-4342-B048-85BDC9FD1C3A}</a:tableStyleId>
              </a:tblPr>
              <a:tblGrid>
                <a:gridCol w="1548330">
                  <a:extLst>
                    <a:ext uri="{9D8B030D-6E8A-4147-A177-3AD203B41FA5}">
                      <a16:colId xmlns:a16="http://schemas.microsoft.com/office/drawing/2014/main" val="426743384"/>
                    </a:ext>
                  </a:extLst>
                </a:gridCol>
                <a:gridCol w="1535908">
                  <a:extLst>
                    <a:ext uri="{9D8B030D-6E8A-4147-A177-3AD203B41FA5}">
                      <a16:colId xmlns:a16="http://schemas.microsoft.com/office/drawing/2014/main" val="1888228126"/>
                    </a:ext>
                  </a:extLst>
                </a:gridCol>
                <a:gridCol w="1560752">
                  <a:extLst>
                    <a:ext uri="{9D8B030D-6E8A-4147-A177-3AD203B41FA5}">
                      <a16:colId xmlns:a16="http://schemas.microsoft.com/office/drawing/2014/main" val="3470962500"/>
                    </a:ext>
                  </a:extLst>
                </a:gridCol>
                <a:gridCol w="1548330">
                  <a:extLst>
                    <a:ext uri="{9D8B030D-6E8A-4147-A177-3AD203B41FA5}">
                      <a16:colId xmlns:a16="http://schemas.microsoft.com/office/drawing/2014/main" val="3633866263"/>
                    </a:ext>
                  </a:extLst>
                </a:gridCol>
                <a:gridCol w="1548330">
                  <a:extLst>
                    <a:ext uri="{9D8B030D-6E8A-4147-A177-3AD203B41FA5}">
                      <a16:colId xmlns:a16="http://schemas.microsoft.com/office/drawing/2014/main" val="4088356186"/>
                    </a:ext>
                  </a:extLst>
                </a:gridCol>
              </a:tblGrid>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800" b="0">
                          <a:solidFill>
                            <a:schemeClr val="tx1"/>
                          </a:solidFill>
                          <a:latin typeface="Century Gothic" panose="020B0502020202020204" pitchFamily="34" charset="0"/>
                        </a:rPr>
                        <a:t>Tomato Pasta</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0" i="0" u="none" strike="noStrike" noProof="0" dirty="0">
                          <a:solidFill>
                            <a:schemeClr val="tx1"/>
                          </a:solidFill>
                          <a:latin typeface="Century Gothic" panose="020B0502020202020204" pitchFamily="34" charset="0"/>
                        </a:rPr>
                        <a:t>Beef Burger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0" i="0" u="none" strike="noStrike" noProof="0" dirty="0">
                          <a:solidFill>
                            <a:schemeClr val="tx1"/>
                          </a:solidFill>
                          <a:latin typeface="Century Gothic" panose="020B0502020202020204" pitchFamily="34" charset="0"/>
                        </a:rPr>
                        <a:t>with Potato Wedges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800" b="0">
                          <a:solidFill>
                            <a:schemeClr val="tx1"/>
                          </a:solidFill>
                          <a:latin typeface="Century Gothic" panose="020B0502020202020204" pitchFamily="34" charset="0"/>
                        </a:rPr>
                        <a:t>Roast of the Day, Mashed Potatoes &amp; Gravy</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800" b="0" dirty="0">
                          <a:solidFill>
                            <a:schemeClr val="tx1"/>
                          </a:solidFill>
                          <a:latin typeface="Century Gothic" panose="020B0502020202020204" pitchFamily="34" charset="0"/>
                        </a:rPr>
                        <a:t>Chicken Curry with Rice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800" b="0" dirty="0">
                          <a:solidFill>
                            <a:schemeClr val="tx1"/>
                          </a:solidFill>
                          <a:latin typeface="Century Gothic" panose="020B0502020202020204" pitchFamily="34" charset="0"/>
                        </a:rPr>
                        <a:t>Breaded Chicken with Chips &amp; Tomato Sauce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3805814051"/>
                  </a:ext>
                </a:extLst>
              </a:tr>
              <a:tr h="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800" b="1" i="0" u="none" strike="noStrike" noProof="0" dirty="0">
                          <a:solidFill>
                            <a:schemeClr val="tx1"/>
                          </a:solidFill>
                          <a:latin typeface="Century Gothic" panose="020B0502020202020204" pitchFamily="34" charset="0"/>
                        </a:rPr>
                        <a:t>NEW </a:t>
                      </a:r>
                      <a:r>
                        <a:rPr lang="en-GB" sz="800" b="0" i="0" u="none" strike="noStrike" noProof="0" dirty="0">
                          <a:solidFill>
                            <a:schemeClr val="tx1"/>
                          </a:solidFill>
                          <a:latin typeface="Century Gothic" panose="020B0502020202020204" pitchFamily="34" charset="0"/>
                        </a:rPr>
                        <a:t>Chinese Vegetable Noodles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800" b="0" dirty="0">
                          <a:solidFill>
                            <a:schemeClr val="tx1"/>
                          </a:solidFill>
                          <a:latin typeface="Century Gothic" panose="020B0502020202020204" pitchFamily="34" charset="0"/>
                        </a:rPr>
                        <a:t>Plant Burger with Potato Wedges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0" i="0" u="none" strike="noStrike" noProof="0" dirty="0">
                          <a:solidFill>
                            <a:schemeClr val="tx1"/>
                          </a:solidFill>
                          <a:latin typeface="Century Gothic" panose="020B0502020202020204" pitchFamily="34" charset="0"/>
                        </a:rPr>
                        <a:t>Vegetable Loaf with Stuffing, Mashed Potatoes &amp; Gravy</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800" b="0" dirty="0">
                          <a:solidFill>
                            <a:schemeClr val="tx1"/>
                          </a:solidFill>
                          <a:latin typeface="Century Gothic" panose="020B0502020202020204" pitchFamily="34" charset="0"/>
                        </a:rPr>
                        <a:t>Vegetable Curry with Rice</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800" b="0" i="0" u="none" strike="noStrike" noProof="0" dirty="0">
                        <a:solidFill>
                          <a:schemeClr val="tx1"/>
                        </a:solidFill>
                        <a:latin typeface="Century Gothic" panose="020B0502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GB" sz="800" dirty="0">
                          <a:latin typeface="Century Gothic" panose="020B0502020202020204" pitchFamily="34" charset="0"/>
                        </a:rPr>
                        <a:t>Vegan Sausage with Chips &amp; Tomato Sauce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2194041952"/>
                  </a:ext>
                </a:extLst>
              </a:tr>
              <a:tr h="20584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prstClr val="black"/>
                          </a:solidFill>
                          <a:effectLst/>
                          <a:uLnTx/>
                          <a:uFillTx/>
                          <a:latin typeface="Century Gothic"/>
                          <a:ea typeface="+mn-ea"/>
                          <a:cs typeface="+mn-cs"/>
                        </a:rPr>
                        <a:t>Vegetables of the Day</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prstClr val="black"/>
                          </a:solidFill>
                          <a:effectLst/>
                          <a:uLnTx/>
                          <a:uFillTx/>
                          <a:latin typeface="Century Gothic"/>
                          <a:ea typeface="+mn-ea"/>
                          <a:cs typeface="+mn-cs"/>
                        </a:rPr>
                        <a:t>Vegetables of the Day</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Vegetables of the Day</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Vegetables of the Day</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Vegetables of the Day</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3315931974"/>
                  </a:ext>
                </a:extLst>
              </a:tr>
              <a:tr h="370840">
                <a:tc>
                  <a:txBody>
                    <a:bodyPr/>
                    <a:lstStyle/>
                    <a:p>
                      <a:pPr algn="ctr"/>
                      <a:r>
                        <a:rPr lang="en-GB" sz="800" dirty="0">
                          <a:latin typeface="Century Gothic" panose="020B0502020202020204" pitchFamily="34" charset="0"/>
                        </a:rPr>
                        <a:t>School Cake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800">
                          <a:latin typeface="Century Gothic" panose="020B0502020202020204" pitchFamily="34" charset="0"/>
                        </a:rPr>
                        <a:t>Cheese &amp; Crackers</a:t>
                      </a:r>
                    </a:p>
                    <a:p>
                      <a:pPr algn="ctr"/>
                      <a:endParaRPr lang="en-GB" sz="800">
                        <a:latin typeface="Century Gothic" panose="020B0502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GB" sz="800" dirty="0">
                          <a:latin typeface="Century Gothic" panose="020B0502020202020204" pitchFamily="34" charset="0"/>
                        </a:rPr>
                        <a:t>Fresh Fruit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800" b="0" dirty="0">
                          <a:latin typeface="Century Gothic" panose="020B0502020202020204" pitchFamily="34" charset="0"/>
                        </a:rPr>
                        <a:t>Apple Crumble with Custard</a:t>
                      </a:r>
                      <a:endParaRPr lang="en-GB" sz="800" dirty="0">
                        <a:latin typeface="Century Gothic" panose="020B0502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GB" sz="800" dirty="0">
                          <a:latin typeface="Century Gothic" panose="020B0502020202020204" pitchFamily="34" charset="0"/>
                        </a:rPr>
                        <a:t>Vanilla </a:t>
                      </a:r>
                    </a:p>
                    <a:p>
                      <a:pPr algn="ctr"/>
                      <a:r>
                        <a:rPr lang="en-GB" sz="800" dirty="0">
                          <a:latin typeface="Century Gothic" panose="020B0502020202020204" pitchFamily="34" charset="0"/>
                        </a:rPr>
                        <a:t>Shortbread</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3297461352"/>
                  </a:ext>
                </a:extLst>
              </a:tr>
            </a:tbl>
          </a:graphicData>
        </a:graphic>
      </p:graphicFrame>
      <p:sp>
        <p:nvSpPr>
          <p:cNvPr id="9" name="Freeform 23">
            <a:extLst>
              <a:ext uri="{FF2B5EF4-FFF2-40B4-BE49-F238E27FC236}">
                <a16:creationId xmlns:a16="http://schemas.microsoft.com/office/drawing/2014/main" id="{30C63CD2-D481-3395-AC0D-A8E93A4A5CD3}"/>
              </a:ext>
            </a:extLst>
          </p:cNvPr>
          <p:cNvSpPr/>
          <p:nvPr/>
        </p:nvSpPr>
        <p:spPr>
          <a:xfrm flipH="1">
            <a:off x="4351073" y="1412919"/>
            <a:ext cx="116704" cy="153967"/>
          </a:xfrm>
          <a:custGeom>
            <a:avLst/>
            <a:gdLst/>
            <a:ahLst/>
            <a:cxnLst/>
            <a:rect l="l" t="t" r="r" b="b"/>
            <a:pathLst>
              <a:path w="424791" h="647188">
                <a:moveTo>
                  <a:pt x="424791" y="0"/>
                </a:moveTo>
                <a:lnTo>
                  <a:pt x="0" y="0"/>
                </a:lnTo>
                <a:lnTo>
                  <a:pt x="0" y="647189"/>
                </a:lnTo>
                <a:lnTo>
                  <a:pt x="424791" y="647189"/>
                </a:lnTo>
                <a:lnTo>
                  <a:pt x="424791"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10" name="Freeform 23">
            <a:extLst>
              <a:ext uri="{FF2B5EF4-FFF2-40B4-BE49-F238E27FC236}">
                <a16:creationId xmlns:a16="http://schemas.microsoft.com/office/drawing/2014/main" id="{513D2C2B-9117-5DF1-0691-BE0E72BBA4B8}"/>
              </a:ext>
            </a:extLst>
          </p:cNvPr>
          <p:cNvSpPr/>
          <p:nvPr/>
        </p:nvSpPr>
        <p:spPr>
          <a:xfrm flipH="1">
            <a:off x="2845185" y="1350493"/>
            <a:ext cx="116704" cy="153967"/>
          </a:xfrm>
          <a:custGeom>
            <a:avLst/>
            <a:gdLst/>
            <a:ahLst/>
            <a:cxnLst/>
            <a:rect l="l" t="t" r="r" b="b"/>
            <a:pathLst>
              <a:path w="424791" h="647188">
                <a:moveTo>
                  <a:pt x="424791" y="0"/>
                </a:moveTo>
                <a:lnTo>
                  <a:pt x="0" y="0"/>
                </a:lnTo>
                <a:lnTo>
                  <a:pt x="0" y="647189"/>
                </a:lnTo>
                <a:lnTo>
                  <a:pt x="424791" y="647189"/>
                </a:lnTo>
                <a:lnTo>
                  <a:pt x="424791"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11" name="Freeform 23">
            <a:extLst>
              <a:ext uri="{FF2B5EF4-FFF2-40B4-BE49-F238E27FC236}">
                <a16:creationId xmlns:a16="http://schemas.microsoft.com/office/drawing/2014/main" id="{DD43EE38-1B81-D1C3-613E-F1A7A794BC7E}"/>
              </a:ext>
            </a:extLst>
          </p:cNvPr>
          <p:cNvSpPr/>
          <p:nvPr/>
        </p:nvSpPr>
        <p:spPr>
          <a:xfrm flipH="1">
            <a:off x="7096260" y="2183643"/>
            <a:ext cx="116704" cy="153967"/>
          </a:xfrm>
          <a:custGeom>
            <a:avLst/>
            <a:gdLst/>
            <a:ahLst/>
            <a:cxnLst/>
            <a:rect l="l" t="t" r="r" b="b"/>
            <a:pathLst>
              <a:path w="424791" h="647188">
                <a:moveTo>
                  <a:pt x="424791" y="0"/>
                </a:moveTo>
                <a:lnTo>
                  <a:pt x="0" y="0"/>
                </a:lnTo>
                <a:lnTo>
                  <a:pt x="0" y="647189"/>
                </a:lnTo>
                <a:lnTo>
                  <a:pt x="424791" y="647189"/>
                </a:lnTo>
                <a:lnTo>
                  <a:pt x="424791"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12" name="Freeform 23">
            <a:extLst>
              <a:ext uri="{FF2B5EF4-FFF2-40B4-BE49-F238E27FC236}">
                <a16:creationId xmlns:a16="http://schemas.microsoft.com/office/drawing/2014/main" id="{98B29D71-9882-2F04-36BD-28D8E671B5A1}"/>
              </a:ext>
            </a:extLst>
          </p:cNvPr>
          <p:cNvSpPr/>
          <p:nvPr/>
        </p:nvSpPr>
        <p:spPr>
          <a:xfrm flipH="1">
            <a:off x="2615266" y="2559360"/>
            <a:ext cx="116704" cy="153967"/>
          </a:xfrm>
          <a:custGeom>
            <a:avLst/>
            <a:gdLst/>
            <a:ahLst/>
            <a:cxnLst/>
            <a:rect l="l" t="t" r="r" b="b"/>
            <a:pathLst>
              <a:path w="424791" h="647188">
                <a:moveTo>
                  <a:pt x="424791" y="0"/>
                </a:moveTo>
                <a:lnTo>
                  <a:pt x="0" y="0"/>
                </a:lnTo>
                <a:lnTo>
                  <a:pt x="0" y="647189"/>
                </a:lnTo>
                <a:lnTo>
                  <a:pt x="424791" y="647189"/>
                </a:lnTo>
                <a:lnTo>
                  <a:pt x="424791"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13" name="Freeform 23">
            <a:extLst>
              <a:ext uri="{FF2B5EF4-FFF2-40B4-BE49-F238E27FC236}">
                <a16:creationId xmlns:a16="http://schemas.microsoft.com/office/drawing/2014/main" id="{EC7C8DC2-8221-602B-5182-3F3D3D60D569}"/>
              </a:ext>
            </a:extLst>
          </p:cNvPr>
          <p:cNvSpPr/>
          <p:nvPr/>
        </p:nvSpPr>
        <p:spPr>
          <a:xfrm flipH="1">
            <a:off x="2820031" y="3134023"/>
            <a:ext cx="116704" cy="153967"/>
          </a:xfrm>
          <a:custGeom>
            <a:avLst/>
            <a:gdLst/>
            <a:ahLst/>
            <a:cxnLst/>
            <a:rect l="l" t="t" r="r" b="b"/>
            <a:pathLst>
              <a:path w="424791" h="647188">
                <a:moveTo>
                  <a:pt x="424791" y="0"/>
                </a:moveTo>
                <a:lnTo>
                  <a:pt x="0" y="0"/>
                </a:lnTo>
                <a:lnTo>
                  <a:pt x="0" y="647189"/>
                </a:lnTo>
                <a:lnTo>
                  <a:pt x="424791" y="647189"/>
                </a:lnTo>
                <a:lnTo>
                  <a:pt x="424791"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15" name="Freeform 23">
            <a:extLst>
              <a:ext uri="{FF2B5EF4-FFF2-40B4-BE49-F238E27FC236}">
                <a16:creationId xmlns:a16="http://schemas.microsoft.com/office/drawing/2014/main" id="{C2AC4760-79E8-8D37-A9F3-7877230E2332}"/>
              </a:ext>
            </a:extLst>
          </p:cNvPr>
          <p:cNvSpPr/>
          <p:nvPr/>
        </p:nvSpPr>
        <p:spPr>
          <a:xfrm flipH="1">
            <a:off x="3958724" y="2772081"/>
            <a:ext cx="116704" cy="153967"/>
          </a:xfrm>
          <a:custGeom>
            <a:avLst/>
            <a:gdLst/>
            <a:ahLst/>
            <a:cxnLst/>
            <a:rect l="l" t="t" r="r" b="b"/>
            <a:pathLst>
              <a:path w="424791" h="647188">
                <a:moveTo>
                  <a:pt x="424791" y="0"/>
                </a:moveTo>
                <a:lnTo>
                  <a:pt x="0" y="0"/>
                </a:lnTo>
                <a:lnTo>
                  <a:pt x="0" y="647189"/>
                </a:lnTo>
                <a:lnTo>
                  <a:pt x="424791" y="647189"/>
                </a:lnTo>
                <a:lnTo>
                  <a:pt x="424791"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18" name="Freeform 23">
            <a:extLst>
              <a:ext uri="{FF2B5EF4-FFF2-40B4-BE49-F238E27FC236}">
                <a16:creationId xmlns:a16="http://schemas.microsoft.com/office/drawing/2014/main" id="{EC597BF4-1447-EC29-7590-021C8EB1FD76}"/>
              </a:ext>
            </a:extLst>
          </p:cNvPr>
          <p:cNvSpPr/>
          <p:nvPr/>
        </p:nvSpPr>
        <p:spPr>
          <a:xfrm flipH="1">
            <a:off x="7329555" y="4511427"/>
            <a:ext cx="116704" cy="153967"/>
          </a:xfrm>
          <a:custGeom>
            <a:avLst/>
            <a:gdLst/>
            <a:ahLst/>
            <a:cxnLst/>
            <a:rect l="l" t="t" r="r" b="b"/>
            <a:pathLst>
              <a:path w="424791" h="647188">
                <a:moveTo>
                  <a:pt x="424791" y="0"/>
                </a:moveTo>
                <a:lnTo>
                  <a:pt x="0" y="0"/>
                </a:lnTo>
                <a:lnTo>
                  <a:pt x="0" y="647189"/>
                </a:lnTo>
                <a:lnTo>
                  <a:pt x="424791" y="647189"/>
                </a:lnTo>
                <a:lnTo>
                  <a:pt x="424791"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19" name="Freeform 23">
            <a:extLst>
              <a:ext uri="{FF2B5EF4-FFF2-40B4-BE49-F238E27FC236}">
                <a16:creationId xmlns:a16="http://schemas.microsoft.com/office/drawing/2014/main" id="{97FE4419-5112-AE40-CAF3-B27FC3B2D48E}"/>
              </a:ext>
            </a:extLst>
          </p:cNvPr>
          <p:cNvSpPr/>
          <p:nvPr/>
        </p:nvSpPr>
        <p:spPr>
          <a:xfrm flipH="1">
            <a:off x="7446259" y="5563414"/>
            <a:ext cx="116704" cy="153967"/>
          </a:xfrm>
          <a:custGeom>
            <a:avLst/>
            <a:gdLst/>
            <a:ahLst/>
            <a:cxnLst/>
            <a:rect l="l" t="t" r="r" b="b"/>
            <a:pathLst>
              <a:path w="424791" h="647188">
                <a:moveTo>
                  <a:pt x="424791" y="0"/>
                </a:moveTo>
                <a:lnTo>
                  <a:pt x="0" y="0"/>
                </a:lnTo>
                <a:lnTo>
                  <a:pt x="0" y="647189"/>
                </a:lnTo>
                <a:lnTo>
                  <a:pt x="424791" y="647189"/>
                </a:lnTo>
                <a:lnTo>
                  <a:pt x="424791"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grpSp>
        <p:nvGrpSpPr>
          <p:cNvPr id="43" name="Group 7">
            <a:extLst>
              <a:ext uri="{FF2B5EF4-FFF2-40B4-BE49-F238E27FC236}">
                <a16:creationId xmlns:a16="http://schemas.microsoft.com/office/drawing/2014/main" id="{AA18DD58-D363-1D59-08E6-84FF98201ECE}"/>
              </a:ext>
            </a:extLst>
          </p:cNvPr>
          <p:cNvGrpSpPr/>
          <p:nvPr/>
        </p:nvGrpSpPr>
        <p:grpSpPr>
          <a:xfrm>
            <a:off x="3055475" y="2509148"/>
            <a:ext cx="146062" cy="149950"/>
            <a:chOff x="0" y="0"/>
            <a:chExt cx="3741232" cy="3821539"/>
          </a:xfrm>
        </p:grpSpPr>
        <p:sp>
          <p:nvSpPr>
            <p:cNvPr id="44" name="Freeform 8">
              <a:extLst>
                <a:ext uri="{FF2B5EF4-FFF2-40B4-BE49-F238E27FC236}">
                  <a16:creationId xmlns:a16="http://schemas.microsoft.com/office/drawing/2014/main" id="{81C841DA-7CDB-1D4C-199C-4C8C37D0C877}"/>
                </a:ext>
              </a:extLst>
            </p:cNvPr>
            <p:cNvSpPr/>
            <p:nvPr/>
          </p:nvSpPr>
          <p:spPr>
            <a:xfrm>
              <a:off x="608333" y="853829"/>
              <a:ext cx="3132899" cy="2967710"/>
            </a:xfrm>
            <a:custGeom>
              <a:avLst/>
              <a:gdLst/>
              <a:ahLst/>
              <a:cxnLst/>
              <a:rect l="l" t="t" r="r" b="b"/>
              <a:pathLst>
                <a:path w="3132899" h="2967710">
                  <a:moveTo>
                    <a:pt x="0" y="0"/>
                  </a:moveTo>
                  <a:lnTo>
                    <a:pt x="3132899" y="0"/>
                  </a:lnTo>
                  <a:lnTo>
                    <a:pt x="3132899" y="2967710"/>
                  </a:lnTo>
                  <a:lnTo>
                    <a:pt x="0" y="296771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GB"/>
            </a:p>
          </p:txBody>
        </p:sp>
        <p:sp>
          <p:nvSpPr>
            <p:cNvPr id="45" name="Freeform 9">
              <a:extLst>
                <a:ext uri="{FF2B5EF4-FFF2-40B4-BE49-F238E27FC236}">
                  <a16:creationId xmlns:a16="http://schemas.microsoft.com/office/drawing/2014/main" id="{1A1F44FF-5C08-391F-BEC4-42A2D062B17B}"/>
                </a:ext>
              </a:extLst>
            </p:cNvPr>
            <p:cNvSpPr/>
            <p:nvPr/>
          </p:nvSpPr>
          <p:spPr>
            <a:xfrm rot="10078272">
              <a:off x="621769" y="184916"/>
              <a:ext cx="1971350" cy="1867406"/>
            </a:xfrm>
            <a:custGeom>
              <a:avLst/>
              <a:gdLst/>
              <a:ahLst/>
              <a:cxnLst/>
              <a:rect l="l" t="t" r="r" b="b"/>
              <a:pathLst>
                <a:path w="1971350" h="1867406">
                  <a:moveTo>
                    <a:pt x="0" y="0"/>
                  </a:moveTo>
                  <a:lnTo>
                    <a:pt x="1971350" y="0"/>
                  </a:lnTo>
                  <a:lnTo>
                    <a:pt x="1971350" y="1867406"/>
                  </a:lnTo>
                  <a:lnTo>
                    <a:pt x="0" y="1867406"/>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GB"/>
            </a:p>
          </p:txBody>
        </p:sp>
        <p:grpSp>
          <p:nvGrpSpPr>
            <p:cNvPr id="46" name="Group 10">
              <a:extLst>
                <a:ext uri="{FF2B5EF4-FFF2-40B4-BE49-F238E27FC236}">
                  <a16:creationId xmlns:a16="http://schemas.microsoft.com/office/drawing/2014/main" id="{92A530D6-5910-DE44-ED7D-54C9141BF9E7}"/>
                </a:ext>
              </a:extLst>
            </p:cNvPr>
            <p:cNvGrpSpPr/>
            <p:nvPr/>
          </p:nvGrpSpPr>
          <p:grpSpPr>
            <a:xfrm>
              <a:off x="0" y="1810741"/>
              <a:ext cx="852996" cy="852996"/>
              <a:chOff x="0" y="0"/>
              <a:chExt cx="812800" cy="812800"/>
            </a:xfrm>
          </p:grpSpPr>
          <p:sp>
            <p:nvSpPr>
              <p:cNvPr id="51" name="Freeform 11">
                <a:extLst>
                  <a:ext uri="{FF2B5EF4-FFF2-40B4-BE49-F238E27FC236}">
                    <a16:creationId xmlns:a16="http://schemas.microsoft.com/office/drawing/2014/main" id="{B2EB9A86-648D-AB9F-A03E-5B487E480E93}"/>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744A03"/>
              </a:solidFill>
            </p:spPr>
            <p:txBody>
              <a:bodyPr/>
              <a:lstStyle/>
              <a:p>
                <a:endParaRPr lang="en-GB"/>
              </a:p>
            </p:txBody>
          </p:sp>
          <p:sp>
            <p:nvSpPr>
              <p:cNvPr id="52" name="TextBox 12">
                <a:extLst>
                  <a:ext uri="{FF2B5EF4-FFF2-40B4-BE49-F238E27FC236}">
                    <a16:creationId xmlns:a16="http://schemas.microsoft.com/office/drawing/2014/main" id="{3394CD02-6698-1A0A-4E44-14D0AA6B5DE4}"/>
                  </a:ext>
                </a:extLst>
              </p:cNvPr>
              <p:cNvSpPr txBox="1"/>
              <p:nvPr/>
            </p:nvSpPr>
            <p:spPr>
              <a:xfrm>
                <a:off x="76200" y="47625"/>
                <a:ext cx="660400" cy="688975"/>
              </a:xfrm>
              <a:prstGeom prst="rect">
                <a:avLst/>
              </a:prstGeom>
            </p:spPr>
            <p:txBody>
              <a:bodyPr lIns="50800" tIns="50800" rIns="50800" bIns="50800" rtlCol="0" anchor="ctr"/>
              <a:lstStyle/>
              <a:p>
                <a:pPr algn="ctr">
                  <a:lnSpc>
                    <a:spcPts val="1960"/>
                  </a:lnSpc>
                </a:pPr>
                <a:endParaRPr/>
              </a:p>
            </p:txBody>
          </p:sp>
        </p:grpSp>
        <p:grpSp>
          <p:nvGrpSpPr>
            <p:cNvPr id="47" name="Group 13">
              <a:extLst>
                <a:ext uri="{FF2B5EF4-FFF2-40B4-BE49-F238E27FC236}">
                  <a16:creationId xmlns:a16="http://schemas.microsoft.com/office/drawing/2014/main" id="{A0DEEA81-F2BF-95CF-68BD-317D3334286F}"/>
                </a:ext>
              </a:extLst>
            </p:cNvPr>
            <p:cNvGrpSpPr/>
            <p:nvPr/>
          </p:nvGrpSpPr>
          <p:grpSpPr>
            <a:xfrm>
              <a:off x="2570638" y="270521"/>
              <a:ext cx="583309" cy="583309"/>
              <a:chOff x="0" y="0"/>
              <a:chExt cx="812800" cy="812800"/>
            </a:xfrm>
          </p:grpSpPr>
          <p:sp>
            <p:nvSpPr>
              <p:cNvPr id="48" name="Freeform 14">
                <a:extLst>
                  <a:ext uri="{FF2B5EF4-FFF2-40B4-BE49-F238E27FC236}">
                    <a16:creationId xmlns:a16="http://schemas.microsoft.com/office/drawing/2014/main" id="{67CBFDCA-E179-8542-005A-A48C00895C04}"/>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6721F"/>
              </a:solidFill>
            </p:spPr>
            <p:txBody>
              <a:bodyPr/>
              <a:lstStyle/>
              <a:p>
                <a:endParaRPr lang="en-GB"/>
              </a:p>
            </p:txBody>
          </p:sp>
          <p:sp>
            <p:nvSpPr>
              <p:cNvPr id="49" name="TextBox 15">
                <a:extLst>
                  <a:ext uri="{FF2B5EF4-FFF2-40B4-BE49-F238E27FC236}">
                    <a16:creationId xmlns:a16="http://schemas.microsoft.com/office/drawing/2014/main" id="{D4B56E6C-75B2-6865-20C9-F649C96851AE}"/>
                  </a:ext>
                </a:extLst>
              </p:cNvPr>
              <p:cNvSpPr txBox="1"/>
              <p:nvPr/>
            </p:nvSpPr>
            <p:spPr>
              <a:xfrm>
                <a:off x="76200" y="47625"/>
                <a:ext cx="660400" cy="688975"/>
              </a:xfrm>
              <a:prstGeom prst="rect">
                <a:avLst/>
              </a:prstGeom>
            </p:spPr>
            <p:txBody>
              <a:bodyPr lIns="50800" tIns="50800" rIns="50800" bIns="50800" rtlCol="0" anchor="ctr"/>
              <a:lstStyle/>
              <a:p>
                <a:pPr algn="ctr">
                  <a:lnSpc>
                    <a:spcPts val="1960"/>
                  </a:lnSpc>
                </a:pPr>
                <a:endParaRPr/>
              </a:p>
            </p:txBody>
          </p:sp>
        </p:grpSp>
      </p:grpSp>
      <p:sp>
        <p:nvSpPr>
          <p:cNvPr id="62" name="Freeform 44">
            <a:extLst>
              <a:ext uri="{FF2B5EF4-FFF2-40B4-BE49-F238E27FC236}">
                <a16:creationId xmlns:a16="http://schemas.microsoft.com/office/drawing/2014/main" id="{9E2A8F62-F7C5-92EE-B1AF-2A59E2387917}"/>
              </a:ext>
            </a:extLst>
          </p:cNvPr>
          <p:cNvSpPr/>
          <p:nvPr/>
        </p:nvSpPr>
        <p:spPr>
          <a:xfrm>
            <a:off x="2641324" y="1363692"/>
            <a:ext cx="148998" cy="118328"/>
          </a:xfrm>
          <a:prstGeom prst="rect">
            <a:avLst/>
          </a:prstGeom>
          <a:blipFill>
            <a:blip r:embed="rId5">
              <a:extLst>
                <a:ext uri="{96DAC541-7B7A-43D3-8B79-37D633B846F1}">
                  <asvg:svgBlip xmlns:asvg="http://schemas.microsoft.com/office/drawing/2016/SVG/main" r:embed="rId6"/>
                </a:ext>
              </a:extLst>
            </a:blip>
            <a:stretch>
              <a:fillRect/>
            </a:stretch>
          </a:blipFill>
        </p:spPr>
        <p:txBody>
          <a:bodyPr/>
          <a:lstStyle/>
          <a:p>
            <a:endParaRPr lang="en-GB"/>
          </a:p>
        </p:txBody>
      </p:sp>
      <p:sp>
        <p:nvSpPr>
          <p:cNvPr id="64" name="Freeform 44">
            <a:extLst>
              <a:ext uri="{FF2B5EF4-FFF2-40B4-BE49-F238E27FC236}">
                <a16:creationId xmlns:a16="http://schemas.microsoft.com/office/drawing/2014/main" id="{30AD2C74-C1ED-0ECF-3281-49DD1B411599}"/>
              </a:ext>
            </a:extLst>
          </p:cNvPr>
          <p:cNvSpPr/>
          <p:nvPr/>
        </p:nvSpPr>
        <p:spPr>
          <a:xfrm>
            <a:off x="5875053" y="1395992"/>
            <a:ext cx="148998" cy="118328"/>
          </a:xfrm>
          <a:prstGeom prst="rect">
            <a:avLst/>
          </a:prstGeom>
          <a:blipFill>
            <a:blip r:embed="rId5">
              <a:extLst>
                <a:ext uri="{96DAC541-7B7A-43D3-8B79-37D633B846F1}">
                  <asvg:svgBlip xmlns:asvg="http://schemas.microsoft.com/office/drawing/2016/SVG/main" r:embed="rId6"/>
                </a:ext>
              </a:extLst>
            </a:blip>
            <a:stretch>
              <a:fillRect/>
            </a:stretch>
          </a:blipFill>
        </p:spPr>
        <p:txBody>
          <a:bodyPr/>
          <a:lstStyle/>
          <a:p>
            <a:endParaRPr lang="en-GB"/>
          </a:p>
        </p:txBody>
      </p:sp>
      <p:sp>
        <p:nvSpPr>
          <p:cNvPr id="65" name="Freeform 44">
            <a:extLst>
              <a:ext uri="{FF2B5EF4-FFF2-40B4-BE49-F238E27FC236}">
                <a16:creationId xmlns:a16="http://schemas.microsoft.com/office/drawing/2014/main" id="{E2E5B40E-2B6D-D836-2B10-47A4092FE4C6}"/>
              </a:ext>
            </a:extLst>
          </p:cNvPr>
          <p:cNvSpPr/>
          <p:nvPr/>
        </p:nvSpPr>
        <p:spPr>
          <a:xfrm>
            <a:off x="7403325" y="1518461"/>
            <a:ext cx="148998" cy="118328"/>
          </a:xfrm>
          <a:prstGeom prst="rect">
            <a:avLst/>
          </a:prstGeom>
          <a:blipFill>
            <a:blip r:embed="rId5">
              <a:extLst>
                <a:ext uri="{96DAC541-7B7A-43D3-8B79-37D633B846F1}">
                  <asvg:svgBlip xmlns:asvg="http://schemas.microsoft.com/office/drawing/2016/SVG/main" r:embed="rId6"/>
                </a:ext>
              </a:extLst>
            </a:blip>
            <a:stretch>
              <a:fillRect/>
            </a:stretch>
          </a:blipFill>
        </p:spPr>
        <p:txBody>
          <a:bodyPr/>
          <a:lstStyle/>
          <a:p>
            <a:endParaRPr lang="en-GB"/>
          </a:p>
        </p:txBody>
      </p:sp>
      <p:sp>
        <p:nvSpPr>
          <p:cNvPr id="66" name="Freeform 44">
            <a:extLst>
              <a:ext uri="{FF2B5EF4-FFF2-40B4-BE49-F238E27FC236}">
                <a16:creationId xmlns:a16="http://schemas.microsoft.com/office/drawing/2014/main" id="{97BD8EB7-9A07-ED05-968E-F26FE71ECDEA}"/>
              </a:ext>
            </a:extLst>
          </p:cNvPr>
          <p:cNvSpPr/>
          <p:nvPr/>
        </p:nvSpPr>
        <p:spPr>
          <a:xfrm>
            <a:off x="2622385" y="3169662"/>
            <a:ext cx="148998" cy="118328"/>
          </a:xfrm>
          <a:prstGeom prst="rect">
            <a:avLst/>
          </a:prstGeom>
          <a:blipFill>
            <a:blip r:embed="rId5">
              <a:extLst>
                <a:ext uri="{96DAC541-7B7A-43D3-8B79-37D633B846F1}">
                  <asvg:svgBlip xmlns:asvg="http://schemas.microsoft.com/office/drawing/2016/SVG/main" r:embed="rId6"/>
                </a:ext>
              </a:extLst>
            </a:blip>
            <a:stretch>
              <a:fillRect/>
            </a:stretch>
          </a:blipFill>
        </p:spPr>
        <p:txBody>
          <a:bodyPr/>
          <a:lstStyle/>
          <a:p>
            <a:endParaRPr lang="en-GB"/>
          </a:p>
        </p:txBody>
      </p:sp>
      <p:sp>
        <p:nvSpPr>
          <p:cNvPr id="67" name="Freeform 44">
            <a:extLst>
              <a:ext uri="{FF2B5EF4-FFF2-40B4-BE49-F238E27FC236}">
                <a16:creationId xmlns:a16="http://schemas.microsoft.com/office/drawing/2014/main" id="{C7E923E4-1460-C498-7163-7122E6A8AC7B}"/>
              </a:ext>
            </a:extLst>
          </p:cNvPr>
          <p:cNvSpPr/>
          <p:nvPr/>
        </p:nvSpPr>
        <p:spPr>
          <a:xfrm>
            <a:off x="4374427" y="3134482"/>
            <a:ext cx="148998" cy="118328"/>
          </a:xfrm>
          <a:prstGeom prst="rect">
            <a:avLst/>
          </a:prstGeom>
          <a:blipFill>
            <a:blip r:embed="rId5">
              <a:extLst>
                <a:ext uri="{96DAC541-7B7A-43D3-8B79-37D633B846F1}">
                  <asvg:svgBlip xmlns:asvg="http://schemas.microsoft.com/office/drawing/2016/SVG/main" r:embed="rId6"/>
                </a:ext>
              </a:extLst>
            </a:blip>
            <a:stretch>
              <a:fillRect/>
            </a:stretch>
          </a:blipFill>
        </p:spPr>
        <p:txBody>
          <a:bodyPr/>
          <a:lstStyle/>
          <a:p>
            <a:endParaRPr lang="en-GB"/>
          </a:p>
        </p:txBody>
      </p:sp>
      <p:sp>
        <p:nvSpPr>
          <p:cNvPr id="68" name="Freeform 44">
            <a:extLst>
              <a:ext uri="{FF2B5EF4-FFF2-40B4-BE49-F238E27FC236}">
                <a16:creationId xmlns:a16="http://schemas.microsoft.com/office/drawing/2014/main" id="{4AA228A1-86F2-8820-F60D-15717E1B1ABC}"/>
              </a:ext>
            </a:extLst>
          </p:cNvPr>
          <p:cNvSpPr/>
          <p:nvPr/>
        </p:nvSpPr>
        <p:spPr>
          <a:xfrm>
            <a:off x="5898351" y="3110497"/>
            <a:ext cx="148998" cy="118328"/>
          </a:xfrm>
          <a:prstGeom prst="rect">
            <a:avLst/>
          </a:prstGeom>
          <a:blipFill>
            <a:blip r:embed="rId5">
              <a:extLst>
                <a:ext uri="{96DAC541-7B7A-43D3-8B79-37D633B846F1}">
                  <asvg:svgBlip xmlns:asvg="http://schemas.microsoft.com/office/drawing/2016/SVG/main" r:embed="rId6"/>
                </a:ext>
              </a:extLst>
            </a:blip>
            <a:stretch>
              <a:fillRect/>
            </a:stretch>
          </a:blipFill>
        </p:spPr>
        <p:txBody>
          <a:bodyPr/>
          <a:lstStyle/>
          <a:p>
            <a:endParaRPr lang="en-GB"/>
          </a:p>
        </p:txBody>
      </p:sp>
      <p:sp>
        <p:nvSpPr>
          <p:cNvPr id="69" name="Freeform 44">
            <a:extLst>
              <a:ext uri="{FF2B5EF4-FFF2-40B4-BE49-F238E27FC236}">
                <a16:creationId xmlns:a16="http://schemas.microsoft.com/office/drawing/2014/main" id="{39926840-38DF-B062-7D3E-146A7980A242}"/>
              </a:ext>
            </a:extLst>
          </p:cNvPr>
          <p:cNvSpPr/>
          <p:nvPr/>
        </p:nvSpPr>
        <p:spPr>
          <a:xfrm>
            <a:off x="7929775" y="4927362"/>
            <a:ext cx="148998" cy="118328"/>
          </a:xfrm>
          <a:prstGeom prst="rect">
            <a:avLst/>
          </a:prstGeom>
          <a:blipFill>
            <a:blip r:embed="rId5">
              <a:extLst>
                <a:ext uri="{96DAC541-7B7A-43D3-8B79-37D633B846F1}">
                  <asvg:svgBlip xmlns:asvg="http://schemas.microsoft.com/office/drawing/2016/SVG/main" r:embed="rId6"/>
                </a:ext>
              </a:extLst>
            </a:blip>
            <a:stretch>
              <a:fillRect/>
            </a:stretch>
          </a:blipFill>
        </p:spPr>
        <p:txBody>
          <a:bodyPr/>
          <a:lstStyle/>
          <a:p>
            <a:endParaRPr lang="en-GB"/>
          </a:p>
        </p:txBody>
      </p:sp>
      <p:sp>
        <p:nvSpPr>
          <p:cNvPr id="70" name="Freeform 44">
            <a:extLst>
              <a:ext uri="{FF2B5EF4-FFF2-40B4-BE49-F238E27FC236}">
                <a16:creationId xmlns:a16="http://schemas.microsoft.com/office/drawing/2014/main" id="{F2B64B6D-DEFD-0ABC-5387-1F1F659B4320}"/>
              </a:ext>
            </a:extLst>
          </p:cNvPr>
          <p:cNvSpPr/>
          <p:nvPr/>
        </p:nvSpPr>
        <p:spPr>
          <a:xfrm>
            <a:off x="3052539" y="4741436"/>
            <a:ext cx="148998" cy="118328"/>
          </a:xfrm>
          <a:prstGeom prst="rect">
            <a:avLst/>
          </a:prstGeom>
          <a:blipFill>
            <a:blip r:embed="rId5">
              <a:extLst>
                <a:ext uri="{96DAC541-7B7A-43D3-8B79-37D633B846F1}">
                  <asvg:svgBlip xmlns:asvg="http://schemas.microsoft.com/office/drawing/2016/SVG/main" r:embed="rId6"/>
                </a:ext>
              </a:extLst>
            </a:blip>
            <a:stretch>
              <a:fillRect/>
            </a:stretch>
          </a:blipFill>
        </p:spPr>
        <p:txBody>
          <a:bodyPr/>
          <a:lstStyle/>
          <a:p>
            <a:endParaRPr lang="en-GB"/>
          </a:p>
        </p:txBody>
      </p:sp>
      <p:sp>
        <p:nvSpPr>
          <p:cNvPr id="71" name="Freeform 44">
            <a:extLst>
              <a:ext uri="{FF2B5EF4-FFF2-40B4-BE49-F238E27FC236}">
                <a16:creationId xmlns:a16="http://schemas.microsoft.com/office/drawing/2014/main" id="{04134602-137F-1A01-FB30-5615371C88B3}"/>
              </a:ext>
            </a:extLst>
          </p:cNvPr>
          <p:cNvSpPr/>
          <p:nvPr/>
        </p:nvSpPr>
        <p:spPr>
          <a:xfrm>
            <a:off x="4627411" y="4726098"/>
            <a:ext cx="148998" cy="118328"/>
          </a:xfrm>
          <a:prstGeom prst="rect">
            <a:avLst/>
          </a:prstGeom>
          <a:blipFill>
            <a:blip r:embed="rId5">
              <a:extLst>
                <a:ext uri="{96DAC541-7B7A-43D3-8B79-37D633B846F1}">
                  <asvg:svgBlip xmlns:asvg="http://schemas.microsoft.com/office/drawing/2016/SVG/main" r:embed="rId6"/>
                </a:ext>
              </a:extLst>
            </a:blip>
            <a:stretch>
              <a:fillRect/>
            </a:stretch>
          </a:blipFill>
        </p:spPr>
        <p:txBody>
          <a:bodyPr/>
          <a:lstStyle/>
          <a:p>
            <a:endParaRPr lang="en-GB"/>
          </a:p>
        </p:txBody>
      </p:sp>
      <p:sp>
        <p:nvSpPr>
          <p:cNvPr id="2" name="Freeform 23">
            <a:extLst>
              <a:ext uri="{FF2B5EF4-FFF2-40B4-BE49-F238E27FC236}">
                <a16:creationId xmlns:a16="http://schemas.microsoft.com/office/drawing/2014/main" id="{E8F62CF4-96CF-09E3-7DF7-BCA08DB4BBE5}"/>
              </a:ext>
            </a:extLst>
          </p:cNvPr>
          <p:cNvSpPr/>
          <p:nvPr/>
        </p:nvSpPr>
        <p:spPr>
          <a:xfrm flipH="1">
            <a:off x="8671559" y="3917051"/>
            <a:ext cx="116704" cy="153967"/>
          </a:xfrm>
          <a:custGeom>
            <a:avLst/>
            <a:gdLst/>
            <a:ahLst/>
            <a:cxnLst/>
            <a:rect l="l" t="t" r="r" b="b"/>
            <a:pathLst>
              <a:path w="424791" h="647188">
                <a:moveTo>
                  <a:pt x="424791" y="0"/>
                </a:moveTo>
                <a:lnTo>
                  <a:pt x="0" y="0"/>
                </a:lnTo>
                <a:lnTo>
                  <a:pt x="0" y="647189"/>
                </a:lnTo>
                <a:lnTo>
                  <a:pt x="424791" y="647189"/>
                </a:lnTo>
                <a:lnTo>
                  <a:pt x="424791"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3" name="Freeform 44">
            <a:extLst>
              <a:ext uri="{FF2B5EF4-FFF2-40B4-BE49-F238E27FC236}">
                <a16:creationId xmlns:a16="http://schemas.microsoft.com/office/drawing/2014/main" id="{FD36822F-86F8-E365-0C98-7A90979047A1}"/>
              </a:ext>
            </a:extLst>
          </p:cNvPr>
          <p:cNvSpPr/>
          <p:nvPr/>
        </p:nvSpPr>
        <p:spPr>
          <a:xfrm>
            <a:off x="1708138" y="4390311"/>
            <a:ext cx="148998" cy="118328"/>
          </a:xfrm>
          <a:prstGeom prst="rect">
            <a:avLst/>
          </a:prstGeom>
          <a:blipFill>
            <a:blip r:embed="rId5">
              <a:extLst>
                <a:ext uri="{96DAC541-7B7A-43D3-8B79-37D633B846F1}">
                  <asvg:svgBlip xmlns:asvg="http://schemas.microsoft.com/office/drawing/2016/SVG/main" r:embed="rId6"/>
                </a:ext>
              </a:extLst>
            </a:blip>
            <a:stretch>
              <a:fillRect/>
            </a:stretch>
          </a:blipFill>
        </p:spPr>
        <p:txBody>
          <a:bodyPr/>
          <a:lstStyle/>
          <a:p>
            <a:endParaRPr lang="en-GB"/>
          </a:p>
        </p:txBody>
      </p:sp>
      <p:sp>
        <p:nvSpPr>
          <p:cNvPr id="4" name="Freeform 44">
            <a:extLst>
              <a:ext uri="{FF2B5EF4-FFF2-40B4-BE49-F238E27FC236}">
                <a16:creationId xmlns:a16="http://schemas.microsoft.com/office/drawing/2014/main" id="{14302F22-10FD-D030-D12C-D14592E78F52}"/>
              </a:ext>
            </a:extLst>
          </p:cNvPr>
          <p:cNvSpPr/>
          <p:nvPr/>
        </p:nvSpPr>
        <p:spPr>
          <a:xfrm>
            <a:off x="4930828" y="2156813"/>
            <a:ext cx="148998" cy="118328"/>
          </a:xfrm>
          <a:prstGeom prst="rect">
            <a:avLst/>
          </a:prstGeom>
          <a:blipFill>
            <a:blip r:embed="rId5">
              <a:extLst>
                <a:ext uri="{96DAC541-7B7A-43D3-8B79-37D633B846F1}">
                  <asvg:svgBlip xmlns:asvg="http://schemas.microsoft.com/office/drawing/2016/SVG/main" r:embed="rId6"/>
                </a:ext>
              </a:extLst>
            </a:blip>
            <a:stretch>
              <a:fillRect/>
            </a:stretch>
          </a:blipFill>
        </p:spPr>
        <p:txBody>
          <a:bodyPr/>
          <a:lstStyle/>
          <a:p>
            <a:endParaRPr lang="en-GB"/>
          </a:p>
        </p:txBody>
      </p:sp>
      <p:sp>
        <p:nvSpPr>
          <p:cNvPr id="5" name="Freeform 44">
            <a:extLst>
              <a:ext uri="{FF2B5EF4-FFF2-40B4-BE49-F238E27FC236}">
                <a16:creationId xmlns:a16="http://schemas.microsoft.com/office/drawing/2014/main" id="{599C67E7-3C6C-889C-D2B6-D65D10F3F8D9}"/>
              </a:ext>
            </a:extLst>
          </p:cNvPr>
          <p:cNvSpPr/>
          <p:nvPr/>
        </p:nvSpPr>
        <p:spPr>
          <a:xfrm>
            <a:off x="6428918" y="2163170"/>
            <a:ext cx="148998" cy="118328"/>
          </a:xfrm>
          <a:prstGeom prst="rect">
            <a:avLst/>
          </a:prstGeom>
          <a:blipFill>
            <a:blip r:embed="rId5">
              <a:extLst>
                <a:ext uri="{96DAC541-7B7A-43D3-8B79-37D633B846F1}">
                  <asvg:svgBlip xmlns:asvg="http://schemas.microsoft.com/office/drawing/2016/SVG/main" r:embed="rId6"/>
                </a:ext>
              </a:extLst>
            </a:blip>
            <a:stretch>
              <a:fillRect/>
            </a:stretch>
          </a:blipFill>
        </p:spPr>
        <p:txBody>
          <a:bodyPr/>
          <a:lstStyle/>
          <a:p>
            <a:endParaRPr lang="en-GB"/>
          </a:p>
        </p:txBody>
      </p:sp>
      <p:sp>
        <p:nvSpPr>
          <p:cNvPr id="6" name="Freeform 44">
            <a:extLst>
              <a:ext uri="{FF2B5EF4-FFF2-40B4-BE49-F238E27FC236}">
                <a16:creationId xmlns:a16="http://schemas.microsoft.com/office/drawing/2014/main" id="{530D3988-32FF-2E3C-73C8-2567AA73F33D}"/>
              </a:ext>
            </a:extLst>
          </p:cNvPr>
          <p:cNvSpPr/>
          <p:nvPr/>
        </p:nvSpPr>
        <p:spPr>
          <a:xfrm>
            <a:off x="7820954" y="2160759"/>
            <a:ext cx="148998" cy="118328"/>
          </a:xfrm>
          <a:prstGeom prst="rect">
            <a:avLst/>
          </a:prstGeom>
          <a:blipFill>
            <a:blip r:embed="rId5">
              <a:extLst>
                <a:ext uri="{96DAC541-7B7A-43D3-8B79-37D633B846F1}">
                  <asvg:svgBlip xmlns:asvg="http://schemas.microsoft.com/office/drawing/2016/SVG/main" r:embed="rId6"/>
                </a:ext>
              </a:extLst>
            </a:blip>
            <a:stretch>
              <a:fillRect/>
            </a:stretch>
          </a:blipFill>
        </p:spPr>
        <p:txBody>
          <a:bodyPr/>
          <a:lstStyle/>
          <a:p>
            <a:endParaRPr lang="en-GB"/>
          </a:p>
        </p:txBody>
      </p:sp>
      <p:sp>
        <p:nvSpPr>
          <p:cNvPr id="7" name="Freeform 44">
            <a:extLst>
              <a:ext uri="{FF2B5EF4-FFF2-40B4-BE49-F238E27FC236}">
                <a16:creationId xmlns:a16="http://schemas.microsoft.com/office/drawing/2014/main" id="{EE296D21-6057-AD8F-8707-692C962EF580}"/>
              </a:ext>
            </a:extLst>
          </p:cNvPr>
          <p:cNvSpPr/>
          <p:nvPr/>
        </p:nvSpPr>
        <p:spPr>
          <a:xfrm>
            <a:off x="8042374" y="3923543"/>
            <a:ext cx="148998" cy="118328"/>
          </a:xfrm>
          <a:prstGeom prst="rect">
            <a:avLst/>
          </a:prstGeom>
          <a:blipFill>
            <a:blip r:embed="rId5">
              <a:extLst>
                <a:ext uri="{96DAC541-7B7A-43D3-8B79-37D633B846F1}">
                  <asvg:svgBlip xmlns:asvg="http://schemas.microsoft.com/office/drawing/2016/SVG/main" r:embed="rId6"/>
                </a:ext>
              </a:extLst>
            </a:blip>
            <a:stretch>
              <a:fillRect/>
            </a:stretch>
          </a:blipFill>
        </p:spPr>
        <p:txBody>
          <a:bodyPr/>
          <a:lstStyle/>
          <a:p>
            <a:endParaRPr lang="en-GB"/>
          </a:p>
        </p:txBody>
      </p:sp>
      <p:sp>
        <p:nvSpPr>
          <p:cNvPr id="72" name="Freeform 44">
            <a:extLst>
              <a:ext uri="{FF2B5EF4-FFF2-40B4-BE49-F238E27FC236}">
                <a16:creationId xmlns:a16="http://schemas.microsoft.com/office/drawing/2014/main" id="{7AB83323-04BF-EDE7-4EE2-75140EDB90B5}"/>
              </a:ext>
            </a:extLst>
          </p:cNvPr>
          <p:cNvSpPr/>
          <p:nvPr/>
        </p:nvSpPr>
        <p:spPr>
          <a:xfrm>
            <a:off x="4709529" y="3977025"/>
            <a:ext cx="148998" cy="118328"/>
          </a:xfrm>
          <a:prstGeom prst="rect">
            <a:avLst/>
          </a:prstGeom>
          <a:blipFill>
            <a:blip r:embed="rId5">
              <a:extLst>
                <a:ext uri="{96DAC541-7B7A-43D3-8B79-37D633B846F1}">
                  <asvg:svgBlip xmlns:asvg="http://schemas.microsoft.com/office/drawing/2016/SVG/main" r:embed="rId6"/>
                </a:ext>
              </a:extLst>
            </a:blip>
            <a:stretch>
              <a:fillRect/>
            </a:stretch>
          </a:blipFill>
        </p:spPr>
        <p:txBody>
          <a:bodyPr/>
          <a:lstStyle/>
          <a:p>
            <a:endParaRPr lang="en-GB"/>
          </a:p>
        </p:txBody>
      </p:sp>
      <p:sp>
        <p:nvSpPr>
          <p:cNvPr id="73" name="Freeform 44">
            <a:extLst>
              <a:ext uri="{FF2B5EF4-FFF2-40B4-BE49-F238E27FC236}">
                <a16:creationId xmlns:a16="http://schemas.microsoft.com/office/drawing/2014/main" id="{21F4E93A-6794-AB82-A8D0-AB67B3A3B844}"/>
              </a:ext>
            </a:extLst>
          </p:cNvPr>
          <p:cNvSpPr/>
          <p:nvPr/>
        </p:nvSpPr>
        <p:spPr>
          <a:xfrm>
            <a:off x="4838833" y="5473536"/>
            <a:ext cx="148998" cy="118328"/>
          </a:xfrm>
          <a:prstGeom prst="rect">
            <a:avLst/>
          </a:prstGeom>
          <a:blipFill>
            <a:blip r:embed="rId5">
              <a:extLst>
                <a:ext uri="{96DAC541-7B7A-43D3-8B79-37D633B846F1}">
                  <asvg:svgBlip xmlns:asvg="http://schemas.microsoft.com/office/drawing/2016/SVG/main" r:embed="rId6"/>
                </a:ext>
              </a:extLst>
            </a:blip>
            <a:stretch>
              <a:fillRect/>
            </a:stretch>
          </a:blipFill>
        </p:spPr>
        <p:txBody>
          <a:bodyPr/>
          <a:lstStyle/>
          <a:p>
            <a:endParaRPr lang="en-GB"/>
          </a:p>
        </p:txBody>
      </p:sp>
      <p:sp>
        <p:nvSpPr>
          <p:cNvPr id="74" name="Freeform 44">
            <a:extLst>
              <a:ext uri="{FF2B5EF4-FFF2-40B4-BE49-F238E27FC236}">
                <a16:creationId xmlns:a16="http://schemas.microsoft.com/office/drawing/2014/main" id="{B389ABA7-DB7E-A14C-51B0-3E4607E8DB2C}"/>
              </a:ext>
            </a:extLst>
          </p:cNvPr>
          <p:cNvSpPr/>
          <p:nvPr/>
        </p:nvSpPr>
        <p:spPr>
          <a:xfrm>
            <a:off x="7969952" y="5512698"/>
            <a:ext cx="148998" cy="118328"/>
          </a:xfrm>
          <a:prstGeom prst="rect">
            <a:avLst/>
          </a:prstGeom>
          <a:blipFill>
            <a:blip r:embed="rId5">
              <a:extLst>
                <a:ext uri="{96DAC541-7B7A-43D3-8B79-37D633B846F1}">
                  <asvg:svgBlip xmlns:asvg="http://schemas.microsoft.com/office/drawing/2016/SVG/main" r:embed="rId6"/>
                </a:ext>
              </a:extLst>
            </a:blip>
            <a:stretch>
              <a:fillRect/>
            </a:stretch>
          </a:blipFill>
        </p:spPr>
        <p:txBody>
          <a:bodyPr/>
          <a:lstStyle/>
          <a:p>
            <a:endParaRPr lang="en-GB"/>
          </a:p>
        </p:txBody>
      </p:sp>
      <p:grpSp>
        <p:nvGrpSpPr>
          <p:cNvPr id="75" name="Group 7">
            <a:extLst>
              <a:ext uri="{FF2B5EF4-FFF2-40B4-BE49-F238E27FC236}">
                <a16:creationId xmlns:a16="http://schemas.microsoft.com/office/drawing/2014/main" id="{FCDB1ACD-4D67-382F-DAC6-40690A70839E}"/>
              </a:ext>
            </a:extLst>
          </p:cNvPr>
          <p:cNvGrpSpPr/>
          <p:nvPr/>
        </p:nvGrpSpPr>
        <p:grpSpPr>
          <a:xfrm>
            <a:off x="3066166" y="4297318"/>
            <a:ext cx="146062" cy="149950"/>
            <a:chOff x="0" y="0"/>
            <a:chExt cx="3741232" cy="3821539"/>
          </a:xfrm>
        </p:grpSpPr>
        <p:sp>
          <p:nvSpPr>
            <p:cNvPr id="76" name="Freeform 8">
              <a:extLst>
                <a:ext uri="{FF2B5EF4-FFF2-40B4-BE49-F238E27FC236}">
                  <a16:creationId xmlns:a16="http://schemas.microsoft.com/office/drawing/2014/main" id="{A51D67A0-B1A9-A35E-9A18-09E11ECCBF8D}"/>
                </a:ext>
              </a:extLst>
            </p:cNvPr>
            <p:cNvSpPr/>
            <p:nvPr/>
          </p:nvSpPr>
          <p:spPr>
            <a:xfrm>
              <a:off x="608333" y="853829"/>
              <a:ext cx="3132899" cy="2967710"/>
            </a:xfrm>
            <a:custGeom>
              <a:avLst/>
              <a:gdLst/>
              <a:ahLst/>
              <a:cxnLst/>
              <a:rect l="l" t="t" r="r" b="b"/>
              <a:pathLst>
                <a:path w="3132899" h="2967710">
                  <a:moveTo>
                    <a:pt x="0" y="0"/>
                  </a:moveTo>
                  <a:lnTo>
                    <a:pt x="3132899" y="0"/>
                  </a:lnTo>
                  <a:lnTo>
                    <a:pt x="3132899" y="2967710"/>
                  </a:lnTo>
                  <a:lnTo>
                    <a:pt x="0" y="296771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GB"/>
            </a:p>
          </p:txBody>
        </p:sp>
        <p:sp>
          <p:nvSpPr>
            <p:cNvPr id="77" name="Freeform 9">
              <a:extLst>
                <a:ext uri="{FF2B5EF4-FFF2-40B4-BE49-F238E27FC236}">
                  <a16:creationId xmlns:a16="http://schemas.microsoft.com/office/drawing/2014/main" id="{352E9B2C-47A9-543B-D0E1-A0E97558457A}"/>
                </a:ext>
              </a:extLst>
            </p:cNvPr>
            <p:cNvSpPr/>
            <p:nvPr/>
          </p:nvSpPr>
          <p:spPr>
            <a:xfrm rot="10078272">
              <a:off x="621769" y="184916"/>
              <a:ext cx="1971350" cy="1867406"/>
            </a:xfrm>
            <a:custGeom>
              <a:avLst/>
              <a:gdLst/>
              <a:ahLst/>
              <a:cxnLst/>
              <a:rect l="l" t="t" r="r" b="b"/>
              <a:pathLst>
                <a:path w="1971350" h="1867406">
                  <a:moveTo>
                    <a:pt x="0" y="0"/>
                  </a:moveTo>
                  <a:lnTo>
                    <a:pt x="1971350" y="0"/>
                  </a:lnTo>
                  <a:lnTo>
                    <a:pt x="1971350" y="1867406"/>
                  </a:lnTo>
                  <a:lnTo>
                    <a:pt x="0" y="1867406"/>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GB"/>
            </a:p>
          </p:txBody>
        </p:sp>
        <p:grpSp>
          <p:nvGrpSpPr>
            <p:cNvPr id="86" name="Group 10">
              <a:extLst>
                <a:ext uri="{FF2B5EF4-FFF2-40B4-BE49-F238E27FC236}">
                  <a16:creationId xmlns:a16="http://schemas.microsoft.com/office/drawing/2014/main" id="{D21288C6-5901-F5F1-4C6A-5695B2154403}"/>
                </a:ext>
              </a:extLst>
            </p:cNvPr>
            <p:cNvGrpSpPr/>
            <p:nvPr/>
          </p:nvGrpSpPr>
          <p:grpSpPr>
            <a:xfrm>
              <a:off x="0" y="1810741"/>
              <a:ext cx="852996" cy="852996"/>
              <a:chOff x="0" y="0"/>
              <a:chExt cx="812800" cy="812800"/>
            </a:xfrm>
          </p:grpSpPr>
          <p:sp>
            <p:nvSpPr>
              <p:cNvPr id="91" name="Freeform 11">
                <a:extLst>
                  <a:ext uri="{FF2B5EF4-FFF2-40B4-BE49-F238E27FC236}">
                    <a16:creationId xmlns:a16="http://schemas.microsoft.com/office/drawing/2014/main" id="{086EE76C-B2FC-B1AA-BFBB-96493EDB19B5}"/>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744A03"/>
              </a:solidFill>
            </p:spPr>
            <p:txBody>
              <a:bodyPr/>
              <a:lstStyle/>
              <a:p>
                <a:endParaRPr lang="en-GB"/>
              </a:p>
            </p:txBody>
          </p:sp>
          <p:sp>
            <p:nvSpPr>
              <p:cNvPr id="92" name="TextBox 12">
                <a:extLst>
                  <a:ext uri="{FF2B5EF4-FFF2-40B4-BE49-F238E27FC236}">
                    <a16:creationId xmlns:a16="http://schemas.microsoft.com/office/drawing/2014/main" id="{812B1409-E2D6-2FD3-3738-56A52B66A7DC}"/>
                  </a:ext>
                </a:extLst>
              </p:cNvPr>
              <p:cNvSpPr txBox="1"/>
              <p:nvPr/>
            </p:nvSpPr>
            <p:spPr>
              <a:xfrm>
                <a:off x="76200" y="47625"/>
                <a:ext cx="660400" cy="688975"/>
              </a:xfrm>
              <a:prstGeom prst="rect">
                <a:avLst/>
              </a:prstGeom>
            </p:spPr>
            <p:txBody>
              <a:bodyPr lIns="50800" tIns="50800" rIns="50800" bIns="50800" rtlCol="0" anchor="ctr"/>
              <a:lstStyle/>
              <a:p>
                <a:pPr algn="ctr">
                  <a:lnSpc>
                    <a:spcPts val="1960"/>
                  </a:lnSpc>
                </a:pPr>
                <a:endParaRPr/>
              </a:p>
            </p:txBody>
          </p:sp>
        </p:grpSp>
        <p:grpSp>
          <p:nvGrpSpPr>
            <p:cNvPr id="87" name="Group 13">
              <a:extLst>
                <a:ext uri="{FF2B5EF4-FFF2-40B4-BE49-F238E27FC236}">
                  <a16:creationId xmlns:a16="http://schemas.microsoft.com/office/drawing/2014/main" id="{0EDA286E-67CD-0535-D8E1-E9CB74A38C78}"/>
                </a:ext>
              </a:extLst>
            </p:cNvPr>
            <p:cNvGrpSpPr/>
            <p:nvPr/>
          </p:nvGrpSpPr>
          <p:grpSpPr>
            <a:xfrm>
              <a:off x="2570638" y="270521"/>
              <a:ext cx="583309" cy="583309"/>
              <a:chOff x="0" y="0"/>
              <a:chExt cx="812800" cy="812800"/>
            </a:xfrm>
          </p:grpSpPr>
          <p:sp>
            <p:nvSpPr>
              <p:cNvPr id="88" name="Freeform 14">
                <a:extLst>
                  <a:ext uri="{FF2B5EF4-FFF2-40B4-BE49-F238E27FC236}">
                    <a16:creationId xmlns:a16="http://schemas.microsoft.com/office/drawing/2014/main" id="{4F4D9F99-750B-335F-DA64-3FAE3849903D}"/>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6721F"/>
              </a:solidFill>
            </p:spPr>
            <p:txBody>
              <a:bodyPr/>
              <a:lstStyle/>
              <a:p>
                <a:endParaRPr lang="en-GB"/>
              </a:p>
            </p:txBody>
          </p:sp>
          <p:sp>
            <p:nvSpPr>
              <p:cNvPr id="90" name="TextBox 15">
                <a:extLst>
                  <a:ext uri="{FF2B5EF4-FFF2-40B4-BE49-F238E27FC236}">
                    <a16:creationId xmlns:a16="http://schemas.microsoft.com/office/drawing/2014/main" id="{B7E1A5CE-493F-9CF9-4004-595E50688619}"/>
                  </a:ext>
                </a:extLst>
              </p:cNvPr>
              <p:cNvSpPr txBox="1"/>
              <p:nvPr/>
            </p:nvSpPr>
            <p:spPr>
              <a:xfrm>
                <a:off x="76200" y="47625"/>
                <a:ext cx="660400" cy="688975"/>
              </a:xfrm>
              <a:prstGeom prst="rect">
                <a:avLst/>
              </a:prstGeom>
            </p:spPr>
            <p:txBody>
              <a:bodyPr lIns="50800" tIns="50800" rIns="50800" bIns="50800" rtlCol="0" anchor="ctr"/>
              <a:lstStyle/>
              <a:p>
                <a:pPr algn="ctr">
                  <a:lnSpc>
                    <a:spcPts val="1960"/>
                  </a:lnSpc>
                </a:pPr>
                <a:endParaRPr/>
              </a:p>
            </p:txBody>
          </p:sp>
        </p:grpSp>
      </p:grpSp>
      <p:grpSp>
        <p:nvGrpSpPr>
          <p:cNvPr id="93" name="Group 7">
            <a:extLst>
              <a:ext uri="{FF2B5EF4-FFF2-40B4-BE49-F238E27FC236}">
                <a16:creationId xmlns:a16="http://schemas.microsoft.com/office/drawing/2014/main" id="{00A10CAB-E58D-AC5E-8308-FA083451C3E7}"/>
              </a:ext>
            </a:extLst>
          </p:cNvPr>
          <p:cNvGrpSpPr/>
          <p:nvPr/>
        </p:nvGrpSpPr>
        <p:grpSpPr>
          <a:xfrm>
            <a:off x="3186116" y="800669"/>
            <a:ext cx="146062" cy="149950"/>
            <a:chOff x="0" y="0"/>
            <a:chExt cx="3741232" cy="3821539"/>
          </a:xfrm>
        </p:grpSpPr>
        <p:sp>
          <p:nvSpPr>
            <p:cNvPr id="94" name="Freeform 8">
              <a:extLst>
                <a:ext uri="{FF2B5EF4-FFF2-40B4-BE49-F238E27FC236}">
                  <a16:creationId xmlns:a16="http://schemas.microsoft.com/office/drawing/2014/main" id="{F57DD41A-3679-9781-3A14-52AB40C373EE}"/>
                </a:ext>
              </a:extLst>
            </p:cNvPr>
            <p:cNvSpPr/>
            <p:nvPr/>
          </p:nvSpPr>
          <p:spPr>
            <a:xfrm>
              <a:off x="608333" y="853829"/>
              <a:ext cx="3132899" cy="2967710"/>
            </a:xfrm>
            <a:custGeom>
              <a:avLst/>
              <a:gdLst/>
              <a:ahLst/>
              <a:cxnLst/>
              <a:rect l="l" t="t" r="r" b="b"/>
              <a:pathLst>
                <a:path w="3132899" h="2967710">
                  <a:moveTo>
                    <a:pt x="0" y="0"/>
                  </a:moveTo>
                  <a:lnTo>
                    <a:pt x="3132899" y="0"/>
                  </a:lnTo>
                  <a:lnTo>
                    <a:pt x="3132899" y="2967710"/>
                  </a:lnTo>
                  <a:lnTo>
                    <a:pt x="0" y="296771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GB"/>
            </a:p>
          </p:txBody>
        </p:sp>
        <p:sp>
          <p:nvSpPr>
            <p:cNvPr id="95" name="Freeform 9">
              <a:extLst>
                <a:ext uri="{FF2B5EF4-FFF2-40B4-BE49-F238E27FC236}">
                  <a16:creationId xmlns:a16="http://schemas.microsoft.com/office/drawing/2014/main" id="{FF2789E6-84C0-51D3-3125-443D779B51E8}"/>
                </a:ext>
              </a:extLst>
            </p:cNvPr>
            <p:cNvSpPr/>
            <p:nvPr/>
          </p:nvSpPr>
          <p:spPr>
            <a:xfrm rot="10078272">
              <a:off x="621769" y="184916"/>
              <a:ext cx="1971350" cy="1867406"/>
            </a:xfrm>
            <a:custGeom>
              <a:avLst/>
              <a:gdLst/>
              <a:ahLst/>
              <a:cxnLst/>
              <a:rect l="l" t="t" r="r" b="b"/>
              <a:pathLst>
                <a:path w="1971350" h="1867406">
                  <a:moveTo>
                    <a:pt x="0" y="0"/>
                  </a:moveTo>
                  <a:lnTo>
                    <a:pt x="1971350" y="0"/>
                  </a:lnTo>
                  <a:lnTo>
                    <a:pt x="1971350" y="1867406"/>
                  </a:lnTo>
                  <a:lnTo>
                    <a:pt x="0" y="1867406"/>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GB"/>
            </a:p>
          </p:txBody>
        </p:sp>
        <p:grpSp>
          <p:nvGrpSpPr>
            <p:cNvPr id="96" name="Group 10">
              <a:extLst>
                <a:ext uri="{FF2B5EF4-FFF2-40B4-BE49-F238E27FC236}">
                  <a16:creationId xmlns:a16="http://schemas.microsoft.com/office/drawing/2014/main" id="{8610E674-C949-13D7-5DC7-0B474E3EA03A}"/>
                </a:ext>
              </a:extLst>
            </p:cNvPr>
            <p:cNvGrpSpPr/>
            <p:nvPr/>
          </p:nvGrpSpPr>
          <p:grpSpPr>
            <a:xfrm>
              <a:off x="0" y="1810741"/>
              <a:ext cx="852996" cy="852996"/>
              <a:chOff x="0" y="0"/>
              <a:chExt cx="812800" cy="812800"/>
            </a:xfrm>
          </p:grpSpPr>
          <p:sp>
            <p:nvSpPr>
              <p:cNvPr id="100" name="Freeform 11">
                <a:extLst>
                  <a:ext uri="{FF2B5EF4-FFF2-40B4-BE49-F238E27FC236}">
                    <a16:creationId xmlns:a16="http://schemas.microsoft.com/office/drawing/2014/main" id="{70DDBFC8-0BD6-D184-5BD1-03D54FA7795E}"/>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744A03"/>
              </a:solidFill>
            </p:spPr>
            <p:txBody>
              <a:bodyPr/>
              <a:lstStyle/>
              <a:p>
                <a:endParaRPr lang="en-GB"/>
              </a:p>
            </p:txBody>
          </p:sp>
          <p:sp>
            <p:nvSpPr>
              <p:cNvPr id="101" name="TextBox 12">
                <a:extLst>
                  <a:ext uri="{FF2B5EF4-FFF2-40B4-BE49-F238E27FC236}">
                    <a16:creationId xmlns:a16="http://schemas.microsoft.com/office/drawing/2014/main" id="{FC6EB86E-3E89-EC42-0018-229EBF8FEF86}"/>
                  </a:ext>
                </a:extLst>
              </p:cNvPr>
              <p:cNvSpPr txBox="1"/>
              <p:nvPr/>
            </p:nvSpPr>
            <p:spPr>
              <a:xfrm>
                <a:off x="76200" y="47625"/>
                <a:ext cx="660400" cy="688975"/>
              </a:xfrm>
              <a:prstGeom prst="rect">
                <a:avLst/>
              </a:prstGeom>
            </p:spPr>
            <p:txBody>
              <a:bodyPr lIns="50800" tIns="50800" rIns="50800" bIns="50800" rtlCol="0" anchor="ctr"/>
              <a:lstStyle/>
              <a:p>
                <a:pPr algn="ctr">
                  <a:lnSpc>
                    <a:spcPts val="1960"/>
                  </a:lnSpc>
                </a:pPr>
                <a:endParaRPr/>
              </a:p>
            </p:txBody>
          </p:sp>
        </p:grpSp>
        <p:grpSp>
          <p:nvGrpSpPr>
            <p:cNvPr id="97" name="Group 13">
              <a:extLst>
                <a:ext uri="{FF2B5EF4-FFF2-40B4-BE49-F238E27FC236}">
                  <a16:creationId xmlns:a16="http://schemas.microsoft.com/office/drawing/2014/main" id="{A2934EE3-6309-2EE0-D67A-D32DCFE80C30}"/>
                </a:ext>
              </a:extLst>
            </p:cNvPr>
            <p:cNvGrpSpPr/>
            <p:nvPr/>
          </p:nvGrpSpPr>
          <p:grpSpPr>
            <a:xfrm>
              <a:off x="2570638" y="270521"/>
              <a:ext cx="583309" cy="583309"/>
              <a:chOff x="0" y="0"/>
              <a:chExt cx="812800" cy="812800"/>
            </a:xfrm>
          </p:grpSpPr>
          <p:sp>
            <p:nvSpPr>
              <p:cNvPr id="98" name="Freeform 14">
                <a:extLst>
                  <a:ext uri="{FF2B5EF4-FFF2-40B4-BE49-F238E27FC236}">
                    <a16:creationId xmlns:a16="http://schemas.microsoft.com/office/drawing/2014/main" id="{D6AF3C16-8BC9-E223-FB92-79338F3F163B}"/>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6721F"/>
              </a:solidFill>
            </p:spPr>
            <p:txBody>
              <a:bodyPr/>
              <a:lstStyle/>
              <a:p>
                <a:endParaRPr lang="en-GB"/>
              </a:p>
            </p:txBody>
          </p:sp>
          <p:sp>
            <p:nvSpPr>
              <p:cNvPr id="99" name="TextBox 15">
                <a:extLst>
                  <a:ext uri="{FF2B5EF4-FFF2-40B4-BE49-F238E27FC236}">
                    <a16:creationId xmlns:a16="http://schemas.microsoft.com/office/drawing/2014/main" id="{1E4BC78C-C0A7-C049-45E1-C138C7E49B07}"/>
                  </a:ext>
                </a:extLst>
              </p:cNvPr>
              <p:cNvSpPr txBox="1"/>
              <p:nvPr/>
            </p:nvSpPr>
            <p:spPr>
              <a:xfrm>
                <a:off x="76200" y="47625"/>
                <a:ext cx="660400" cy="688975"/>
              </a:xfrm>
              <a:prstGeom prst="rect">
                <a:avLst/>
              </a:prstGeom>
            </p:spPr>
            <p:txBody>
              <a:bodyPr lIns="50800" tIns="50800" rIns="50800" bIns="50800" rtlCol="0" anchor="ctr"/>
              <a:lstStyle/>
              <a:p>
                <a:pPr algn="ctr">
                  <a:lnSpc>
                    <a:spcPts val="1960"/>
                  </a:lnSpc>
                </a:pPr>
                <a:endParaRPr/>
              </a:p>
            </p:txBody>
          </p:sp>
        </p:grpSp>
      </p:grpSp>
      <p:pic>
        <p:nvPicPr>
          <p:cNvPr id="53" name="Picture 52" descr="A picture containing shape&#10;&#10;Description automatically generated">
            <a:extLst>
              <a:ext uri="{FF2B5EF4-FFF2-40B4-BE49-F238E27FC236}">
                <a16:creationId xmlns:a16="http://schemas.microsoft.com/office/drawing/2014/main" id="{B9E8C753-352C-D03C-B550-AE4B317FCD9E}"/>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rot="20679192">
            <a:off x="9298564" y="4259240"/>
            <a:ext cx="321362" cy="277934"/>
          </a:xfrm>
          <a:prstGeom prst="rect">
            <a:avLst/>
          </a:prstGeom>
        </p:spPr>
      </p:pic>
      <p:sp>
        <p:nvSpPr>
          <p:cNvPr id="54" name="TextBox 53">
            <a:extLst>
              <a:ext uri="{FF2B5EF4-FFF2-40B4-BE49-F238E27FC236}">
                <a16:creationId xmlns:a16="http://schemas.microsoft.com/office/drawing/2014/main" id="{2E02B9CB-4621-C482-1F33-75472E49066E}"/>
              </a:ext>
            </a:extLst>
          </p:cNvPr>
          <p:cNvSpPr txBox="1"/>
          <p:nvPr/>
        </p:nvSpPr>
        <p:spPr>
          <a:xfrm>
            <a:off x="9185631" y="4568802"/>
            <a:ext cx="596695" cy="338554"/>
          </a:xfrm>
          <a:prstGeom prst="rect">
            <a:avLst/>
          </a:prstGeom>
          <a:noFill/>
        </p:spPr>
        <p:txBody>
          <a:bodyPr wrap="square" rtlCol="0">
            <a:spAutoFit/>
          </a:bodyPr>
          <a:lstStyle/>
          <a:p>
            <a:pPr algn="ctr"/>
            <a:r>
              <a:rPr lang="en-GB" sz="800" dirty="0">
                <a:latin typeface="Century Gothic" panose="020B0502020202020204" pitchFamily="34" charset="0"/>
              </a:rPr>
              <a:t>Chef’s Special</a:t>
            </a:r>
            <a:endParaRPr lang="en-GB" sz="800" b="1" dirty="0">
              <a:latin typeface="Century Gothic" panose="020B0502020202020204" pitchFamily="34" charset="0"/>
            </a:endParaRPr>
          </a:p>
        </p:txBody>
      </p:sp>
      <p:pic>
        <p:nvPicPr>
          <p:cNvPr id="55" name="Picture 54" descr="A picture containing shape&#10;&#10;Description automatically generated">
            <a:extLst>
              <a:ext uri="{FF2B5EF4-FFF2-40B4-BE49-F238E27FC236}">
                <a16:creationId xmlns:a16="http://schemas.microsoft.com/office/drawing/2014/main" id="{DE510DFA-1897-201C-E757-1270B2BBFA30}"/>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rot="20679192">
            <a:off x="6042234" y="4511400"/>
            <a:ext cx="321362" cy="277934"/>
          </a:xfrm>
          <a:prstGeom prst="rect">
            <a:avLst/>
          </a:prstGeom>
        </p:spPr>
      </p:pic>
      <p:sp>
        <p:nvSpPr>
          <p:cNvPr id="56" name="TextBox 55">
            <a:extLst>
              <a:ext uri="{FF2B5EF4-FFF2-40B4-BE49-F238E27FC236}">
                <a16:creationId xmlns:a16="http://schemas.microsoft.com/office/drawing/2014/main" id="{ACC58795-E639-1A68-199F-AC2E7700ABD0}"/>
              </a:ext>
            </a:extLst>
          </p:cNvPr>
          <p:cNvSpPr txBox="1"/>
          <p:nvPr/>
        </p:nvSpPr>
        <p:spPr>
          <a:xfrm>
            <a:off x="176212" y="6061594"/>
            <a:ext cx="9553575" cy="992579"/>
          </a:xfrm>
          <a:prstGeom prst="rect">
            <a:avLst/>
          </a:prstGeom>
          <a:noFill/>
        </p:spPr>
        <p:txBody>
          <a:bodyPr wrap="square" rtlCol="0">
            <a:spAutoFit/>
          </a:bodyPr>
          <a:lstStyle/>
          <a:p>
            <a:pPr algn="ctr"/>
            <a:endParaRPr lang="en-GB" sz="800" b="1" dirty="0">
              <a:solidFill>
                <a:srgbClr val="006662"/>
              </a:solidFill>
              <a:latin typeface="Century Gothic" panose="020B0502020202020204" pitchFamily="34" charset="0"/>
            </a:endParaRPr>
          </a:p>
          <a:p>
            <a:pPr algn="ctr"/>
            <a:endParaRPr lang="en-GB" sz="500" dirty="0">
              <a:solidFill>
                <a:srgbClr val="006662"/>
              </a:solidFill>
              <a:latin typeface="Century Gothic" panose="020B0502020202020204" pitchFamily="34" charset="0"/>
            </a:endParaRPr>
          </a:p>
          <a:p>
            <a:pPr algn="ctr"/>
            <a:r>
              <a:rPr lang="en-GB" sz="800" dirty="0">
                <a:solidFill>
                  <a:srgbClr val="006662"/>
                </a:solidFill>
                <a:latin typeface="Century Gothic" panose="020B0502020202020204" pitchFamily="34" charset="0"/>
              </a:rPr>
              <a:t>If you would like to know about particular allergens in foods, please ask a member of the catering team for information. If your child has a school lunch and has a food allergy or intolerance you will be asked to complete a form to ensure we have the necessary information to cater for your child. We use a large variety of ingredients in the preparation of our meals and due to the nature of our kitchens it is not possible to completely remove the risk of allergen cross contact.  </a:t>
            </a:r>
          </a:p>
          <a:p>
            <a:r>
              <a:rPr lang="en-GB" sz="1050" b="1" dirty="0">
                <a:latin typeface="Century Gothic" panose="020B0502020202020204" pitchFamily="34" charset="0"/>
              </a:rPr>
              <a:t> </a:t>
            </a:r>
          </a:p>
          <a:p>
            <a:endParaRPr lang="en-GB" sz="1100" b="1" dirty="0">
              <a:latin typeface="Century Gothic" panose="020B0502020202020204" pitchFamily="34" charset="0"/>
            </a:endParaRPr>
          </a:p>
        </p:txBody>
      </p:sp>
      <p:pic>
        <p:nvPicPr>
          <p:cNvPr id="1026" name="Picture 2" descr="A picture containing logo&#10;&#10;Description automatically generated">
            <a:extLst>
              <a:ext uri="{FF2B5EF4-FFF2-40B4-BE49-F238E27FC236}">
                <a16:creationId xmlns:a16="http://schemas.microsoft.com/office/drawing/2014/main" id="{B6AFCCE5-6898-2A0B-4894-C3BF99229F77}"/>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1533817" y="1307741"/>
            <a:ext cx="216394" cy="24212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A picture containing logo&#10;&#10;Description automatically generated">
            <a:extLst>
              <a:ext uri="{FF2B5EF4-FFF2-40B4-BE49-F238E27FC236}">
                <a16:creationId xmlns:a16="http://schemas.microsoft.com/office/drawing/2014/main" id="{DB6A45B7-A179-1C4C-86BE-9DB131D9B1CD}"/>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9295038" y="4972671"/>
            <a:ext cx="373236" cy="417621"/>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id="{76247D37-6E28-CC74-7582-9BED2B8DF9B0}"/>
              </a:ext>
            </a:extLst>
          </p:cNvPr>
          <p:cNvSpPr txBox="1"/>
          <p:nvPr/>
        </p:nvSpPr>
        <p:spPr>
          <a:xfrm>
            <a:off x="9141036" y="5383588"/>
            <a:ext cx="662219" cy="461665"/>
          </a:xfrm>
          <a:prstGeom prst="rect">
            <a:avLst/>
          </a:prstGeom>
          <a:noFill/>
        </p:spPr>
        <p:txBody>
          <a:bodyPr wrap="square" rtlCol="0">
            <a:spAutoFit/>
          </a:bodyPr>
          <a:lstStyle/>
          <a:p>
            <a:pPr algn="ctr"/>
            <a:r>
              <a:rPr lang="en-GB" sz="800" dirty="0">
                <a:latin typeface="Century Gothic" panose="020B0502020202020204" pitchFamily="34" charset="0"/>
              </a:rPr>
              <a:t>Lower Carbon Footprint</a:t>
            </a:r>
            <a:endParaRPr lang="en-GB" sz="800" b="1" dirty="0">
              <a:latin typeface="Century Gothic" panose="020B0502020202020204" pitchFamily="34" charset="0"/>
            </a:endParaRPr>
          </a:p>
        </p:txBody>
      </p:sp>
      <p:pic>
        <p:nvPicPr>
          <p:cNvPr id="34" name="Picture 2" descr="A picture containing logo&#10;&#10;Description automatically generated">
            <a:extLst>
              <a:ext uri="{FF2B5EF4-FFF2-40B4-BE49-F238E27FC236}">
                <a16:creationId xmlns:a16="http://schemas.microsoft.com/office/drawing/2014/main" id="{C5EF2044-BCA9-E841-DAF3-7ABA50603928}"/>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079225" y="1509395"/>
            <a:ext cx="216394" cy="242127"/>
          </a:xfrm>
          <a:prstGeom prst="rect">
            <a:avLst/>
          </a:prstGeom>
          <a:noFill/>
          <a:extLst>
            <a:ext uri="{909E8E84-426E-40DD-AFC4-6F175D3DCCD1}">
              <a14:hiddenFill xmlns:a14="http://schemas.microsoft.com/office/drawing/2010/main">
                <a:solidFill>
                  <a:srgbClr val="FFFFFF"/>
                </a:solidFill>
              </a14:hiddenFill>
            </a:ext>
          </a:extLst>
        </p:spPr>
      </p:pic>
      <p:pic>
        <p:nvPicPr>
          <p:cNvPr id="57" name="Picture 2" descr="A picture containing logo&#10;&#10;Description automatically generated">
            <a:extLst>
              <a:ext uri="{FF2B5EF4-FFF2-40B4-BE49-F238E27FC236}">
                <a16:creationId xmlns:a16="http://schemas.microsoft.com/office/drawing/2014/main" id="{24EDF757-D12B-FFAD-9BE1-1E7B34A8B0F8}"/>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4594528" y="1280370"/>
            <a:ext cx="216394" cy="242127"/>
          </a:xfrm>
          <a:prstGeom prst="rect">
            <a:avLst/>
          </a:prstGeom>
          <a:noFill/>
          <a:extLst>
            <a:ext uri="{909E8E84-426E-40DD-AFC4-6F175D3DCCD1}">
              <a14:hiddenFill xmlns:a14="http://schemas.microsoft.com/office/drawing/2010/main">
                <a:solidFill>
                  <a:srgbClr val="FFFFFF"/>
                </a:solidFill>
              </a14:hiddenFill>
            </a:ext>
          </a:extLst>
        </p:spPr>
      </p:pic>
      <p:pic>
        <p:nvPicPr>
          <p:cNvPr id="58" name="Picture 2" descr="A picture containing logo&#10;&#10;Description automatically generated">
            <a:extLst>
              <a:ext uri="{FF2B5EF4-FFF2-40B4-BE49-F238E27FC236}">
                <a16:creationId xmlns:a16="http://schemas.microsoft.com/office/drawing/2014/main" id="{B839A94A-A551-D725-4B1E-62E184BCB32E}"/>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6113676" y="1557094"/>
            <a:ext cx="216394" cy="242127"/>
          </a:xfrm>
          <a:prstGeom prst="rect">
            <a:avLst/>
          </a:prstGeom>
          <a:noFill/>
          <a:extLst>
            <a:ext uri="{909E8E84-426E-40DD-AFC4-6F175D3DCCD1}">
              <a14:hiddenFill xmlns:a14="http://schemas.microsoft.com/office/drawing/2010/main">
                <a:solidFill>
                  <a:srgbClr val="FFFFFF"/>
                </a:solidFill>
              </a14:hiddenFill>
            </a:ext>
          </a:extLst>
        </p:spPr>
      </p:pic>
      <p:pic>
        <p:nvPicPr>
          <p:cNvPr id="59" name="Picture 2" descr="A picture containing logo&#10;&#10;Description automatically generated">
            <a:extLst>
              <a:ext uri="{FF2B5EF4-FFF2-40B4-BE49-F238E27FC236}">
                <a16:creationId xmlns:a16="http://schemas.microsoft.com/office/drawing/2014/main" id="{F4670BD2-8AD2-A96B-9B64-D4568CB9E776}"/>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7666794" y="1272193"/>
            <a:ext cx="216394" cy="242127"/>
          </a:xfrm>
          <a:prstGeom prst="rect">
            <a:avLst/>
          </a:prstGeom>
          <a:noFill/>
          <a:extLst>
            <a:ext uri="{909E8E84-426E-40DD-AFC4-6F175D3DCCD1}">
              <a14:hiddenFill xmlns:a14="http://schemas.microsoft.com/office/drawing/2010/main">
                <a:solidFill>
                  <a:srgbClr val="FFFFFF"/>
                </a:solidFill>
              </a14:hiddenFill>
            </a:ext>
          </a:extLst>
        </p:spPr>
      </p:pic>
      <p:pic>
        <p:nvPicPr>
          <p:cNvPr id="60" name="Picture 2" descr="A picture containing logo&#10;&#10;Description automatically generated">
            <a:extLst>
              <a:ext uri="{FF2B5EF4-FFF2-40B4-BE49-F238E27FC236}">
                <a16:creationId xmlns:a16="http://schemas.microsoft.com/office/drawing/2014/main" id="{F0CFC8D1-3868-D5D2-D67F-FCD1910D0D39}"/>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1558059" y="3107762"/>
            <a:ext cx="216394" cy="242127"/>
          </a:xfrm>
          <a:prstGeom prst="rect">
            <a:avLst/>
          </a:prstGeom>
          <a:noFill/>
          <a:extLst>
            <a:ext uri="{909E8E84-426E-40DD-AFC4-6F175D3DCCD1}">
              <a14:hiddenFill xmlns:a14="http://schemas.microsoft.com/office/drawing/2010/main">
                <a:solidFill>
                  <a:srgbClr val="FFFFFF"/>
                </a:solidFill>
              </a14:hiddenFill>
            </a:ext>
          </a:extLst>
        </p:spPr>
      </p:pic>
      <p:pic>
        <p:nvPicPr>
          <p:cNvPr id="61" name="Picture 2" descr="A picture containing logo&#10;&#10;Description automatically generated">
            <a:extLst>
              <a:ext uri="{FF2B5EF4-FFF2-40B4-BE49-F238E27FC236}">
                <a16:creationId xmlns:a16="http://schemas.microsoft.com/office/drawing/2014/main" id="{5D3CDFB0-375D-E489-F68C-9916187E9BDD}"/>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016990" y="3148329"/>
            <a:ext cx="216394" cy="242127"/>
          </a:xfrm>
          <a:prstGeom prst="rect">
            <a:avLst/>
          </a:prstGeom>
          <a:noFill/>
          <a:extLst>
            <a:ext uri="{909E8E84-426E-40DD-AFC4-6F175D3DCCD1}">
              <a14:hiddenFill xmlns:a14="http://schemas.microsoft.com/office/drawing/2010/main">
                <a:solidFill>
                  <a:srgbClr val="FFFFFF"/>
                </a:solidFill>
              </a14:hiddenFill>
            </a:ext>
          </a:extLst>
        </p:spPr>
      </p:pic>
      <p:pic>
        <p:nvPicPr>
          <p:cNvPr id="85" name="Picture 2" descr="A picture containing logo&#10;&#10;Description automatically generated">
            <a:extLst>
              <a:ext uri="{FF2B5EF4-FFF2-40B4-BE49-F238E27FC236}">
                <a16:creationId xmlns:a16="http://schemas.microsoft.com/office/drawing/2014/main" id="{7C04DB69-07DF-89BF-DAB1-A481D04E810E}"/>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4601332" y="3055081"/>
            <a:ext cx="216394" cy="242127"/>
          </a:xfrm>
          <a:prstGeom prst="rect">
            <a:avLst/>
          </a:prstGeom>
          <a:noFill/>
          <a:extLst>
            <a:ext uri="{909E8E84-426E-40DD-AFC4-6F175D3DCCD1}">
              <a14:hiddenFill xmlns:a14="http://schemas.microsoft.com/office/drawing/2010/main">
                <a:solidFill>
                  <a:srgbClr val="FFFFFF"/>
                </a:solidFill>
              </a14:hiddenFill>
            </a:ext>
          </a:extLst>
        </p:spPr>
      </p:pic>
      <p:pic>
        <p:nvPicPr>
          <p:cNvPr id="102" name="Picture 2" descr="A picture containing logo&#10;&#10;Description automatically generated">
            <a:extLst>
              <a:ext uri="{FF2B5EF4-FFF2-40B4-BE49-F238E27FC236}">
                <a16:creationId xmlns:a16="http://schemas.microsoft.com/office/drawing/2014/main" id="{8F188193-3978-F06C-67EB-0DB507365149}"/>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6094718" y="3262756"/>
            <a:ext cx="216394" cy="242127"/>
          </a:xfrm>
          <a:prstGeom prst="rect">
            <a:avLst/>
          </a:prstGeom>
          <a:noFill/>
          <a:extLst>
            <a:ext uri="{909E8E84-426E-40DD-AFC4-6F175D3DCCD1}">
              <a14:hiddenFill xmlns:a14="http://schemas.microsoft.com/office/drawing/2010/main">
                <a:solidFill>
                  <a:srgbClr val="FFFFFF"/>
                </a:solidFill>
              </a14:hiddenFill>
            </a:ext>
          </a:extLst>
        </p:spPr>
      </p:pic>
      <p:pic>
        <p:nvPicPr>
          <p:cNvPr id="103" name="Picture 2" descr="A picture containing logo&#10;&#10;Description automatically generated">
            <a:extLst>
              <a:ext uri="{FF2B5EF4-FFF2-40B4-BE49-F238E27FC236}">
                <a16:creationId xmlns:a16="http://schemas.microsoft.com/office/drawing/2014/main" id="{3EDEE8C1-19B2-2D38-2222-A6E33140EF11}"/>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7723139" y="3236187"/>
            <a:ext cx="216394" cy="242127"/>
          </a:xfrm>
          <a:prstGeom prst="rect">
            <a:avLst/>
          </a:prstGeom>
          <a:noFill/>
          <a:extLst>
            <a:ext uri="{909E8E84-426E-40DD-AFC4-6F175D3DCCD1}">
              <a14:hiddenFill xmlns:a14="http://schemas.microsoft.com/office/drawing/2010/main">
                <a:solidFill>
                  <a:srgbClr val="FFFFFF"/>
                </a:solidFill>
              </a14:hiddenFill>
            </a:ext>
          </a:extLst>
        </p:spPr>
      </p:pic>
      <p:pic>
        <p:nvPicPr>
          <p:cNvPr id="104" name="Picture 2" descr="A picture containing logo&#10;&#10;Description automatically generated">
            <a:extLst>
              <a:ext uri="{FF2B5EF4-FFF2-40B4-BE49-F238E27FC236}">
                <a16:creationId xmlns:a16="http://schemas.microsoft.com/office/drawing/2014/main" id="{CA4F7DD3-2391-3358-A091-76B5E6D33038}"/>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1558059" y="4933814"/>
            <a:ext cx="216394" cy="242127"/>
          </a:xfrm>
          <a:prstGeom prst="rect">
            <a:avLst/>
          </a:prstGeom>
          <a:noFill/>
          <a:extLst>
            <a:ext uri="{909E8E84-426E-40DD-AFC4-6F175D3DCCD1}">
              <a14:hiddenFill xmlns:a14="http://schemas.microsoft.com/office/drawing/2010/main">
                <a:solidFill>
                  <a:srgbClr val="FFFFFF"/>
                </a:solidFill>
              </a14:hiddenFill>
            </a:ext>
          </a:extLst>
        </p:spPr>
      </p:pic>
      <p:pic>
        <p:nvPicPr>
          <p:cNvPr id="105" name="Picture 2" descr="A picture containing logo&#10;&#10;Description automatically generated">
            <a:extLst>
              <a:ext uri="{FF2B5EF4-FFF2-40B4-BE49-F238E27FC236}">
                <a16:creationId xmlns:a16="http://schemas.microsoft.com/office/drawing/2014/main" id="{03690DAA-24D3-F459-CECB-FD4FB3DE7C86}"/>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077300" y="4986710"/>
            <a:ext cx="216394" cy="242127"/>
          </a:xfrm>
          <a:prstGeom prst="rect">
            <a:avLst/>
          </a:prstGeom>
          <a:noFill/>
          <a:extLst>
            <a:ext uri="{909E8E84-426E-40DD-AFC4-6F175D3DCCD1}">
              <a14:hiddenFill xmlns:a14="http://schemas.microsoft.com/office/drawing/2010/main">
                <a:solidFill>
                  <a:srgbClr val="FFFFFF"/>
                </a:solidFill>
              </a14:hiddenFill>
            </a:ext>
          </a:extLst>
        </p:spPr>
      </p:pic>
      <p:pic>
        <p:nvPicPr>
          <p:cNvPr id="106" name="Picture 2" descr="A picture containing logo&#10;&#10;Description automatically generated">
            <a:extLst>
              <a:ext uri="{FF2B5EF4-FFF2-40B4-BE49-F238E27FC236}">
                <a16:creationId xmlns:a16="http://schemas.microsoft.com/office/drawing/2014/main" id="{B71243D9-4DC6-0C34-0436-61520E7E77B0}"/>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4622439" y="4981780"/>
            <a:ext cx="216394" cy="242127"/>
          </a:xfrm>
          <a:prstGeom prst="rect">
            <a:avLst/>
          </a:prstGeom>
          <a:noFill/>
          <a:extLst>
            <a:ext uri="{909E8E84-426E-40DD-AFC4-6F175D3DCCD1}">
              <a14:hiddenFill xmlns:a14="http://schemas.microsoft.com/office/drawing/2010/main">
                <a:solidFill>
                  <a:srgbClr val="FFFFFF"/>
                </a:solidFill>
              </a14:hiddenFill>
            </a:ext>
          </a:extLst>
        </p:spPr>
      </p:pic>
      <p:pic>
        <p:nvPicPr>
          <p:cNvPr id="107" name="Picture 2" descr="A picture containing logo&#10;&#10;Description automatically generated">
            <a:extLst>
              <a:ext uri="{FF2B5EF4-FFF2-40B4-BE49-F238E27FC236}">
                <a16:creationId xmlns:a16="http://schemas.microsoft.com/office/drawing/2014/main" id="{51DF4BFA-64C6-2A5E-68E1-2B4D6FCD2CF7}"/>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6167578" y="4761356"/>
            <a:ext cx="216394" cy="242127"/>
          </a:xfrm>
          <a:prstGeom prst="rect">
            <a:avLst/>
          </a:prstGeom>
          <a:noFill/>
          <a:extLst>
            <a:ext uri="{909E8E84-426E-40DD-AFC4-6F175D3DCCD1}">
              <a14:hiddenFill xmlns:a14="http://schemas.microsoft.com/office/drawing/2010/main">
                <a:solidFill>
                  <a:srgbClr val="FFFFFF"/>
                </a:solidFill>
              </a14:hiddenFill>
            </a:ext>
          </a:extLst>
        </p:spPr>
      </p:pic>
      <p:pic>
        <p:nvPicPr>
          <p:cNvPr id="108" name="Picture 2" descr="A picture containing logo&#10;&#10;Description automatically generated">
            <a:extLst>
              <a:ext uri="{FF2B5EF4-FFF2-40B4-BE49-F238E27FC236}">
                <a16:creationId xmlns:a16="http://schemas.microsoft.com/office/drawing/2014/main" id="{7E9D9BB4-4AD3-AAB5-C377-293B877977CD}"/>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7650293" y="4759621"/>
            <a:ext cx="216394" cy="242127"/>
          </a:xfrm>
          <a:prstGeom prst="rect">
            <a:avLst/>
          </a:prstGeom>
          <a:noFill/>
          <a:extLst>
            <a:ext uri="{909E8E84-426E-40DD-AFC4-6F175D3DCCD1}">
              <a14:hiddenFill xmlns:a14="http://schemas.microsoft.com/office/drawing/2010/main">
                <a:solidFill>
                  <a:srgbClr val="FFFFFF"/>
                </a:solidFill>
              </a14:hiddenFill>
            </a:ext>
          </a:extLst>
        </p:spPr>
      </p:pic>
      <p:sp>
        <p:nvSpPr>
          <p:cNvPr id="112" name="Freeform 44">
            <a:extLst>
              <a:ext uri="{FF2B5EF4-FFF2-40B4-BE49-F238E27FC236}">
                <a16:creationId xmlns:a16="http://schemas.microsoft.com/office/drawing/2014/main" id="{B605DCC2-11C3-8B64-A38C-DE133DB44C2D}"/>
              </a:ext>
            </a:extLst>
          </p:cNvPr>
          <p:cNvSpPr/>
          <p:nvPr/>
        </p:nvSpPr>
        <p:spPr>
          <a:xfrm>
            <a:off x="7238909" y="3298087"/>
            <a:ext cx="148998" cy="118328"/>
          </a:xfrm>
          <a:prstGeom prst="rect">
            <a:avLst/>
          </a:prstGeom>
          <a:blipFill>
            <a:blip r:embed="rId5">
              <a:extLst>
                <a:ext uri="{96DAC541-7B7A-43D3-8B79-37D633B846F1}">
                  <asvg:svgBlip xmlns:asvg="http://schemas.microsoft.com/office/drawing/2016/SVG/main" r:embed="rId6"/>
                </a:ext>
              </a:extLst>
            </a:blip>
            <a:stretch>
              <a:fillRect/>
            </a:stretch>
          </a:blipFill>
        </p:spPr>
        <p:txBody>
          <a:bodyPr/>
          <a:lstStyle/>
          <a:p>
            <a:endParaRPr lang="en-GB"/>
          </a:p>
        </p:txBody>
      </p:sp>
      <p:sp>
        <p:nvSpPr>
          <p:cNvPr id="113" name="Freeform 44">
            <a:extLst>
              <a:ext uri="{FF2B5EF4-FFF2-40B4-BE49-F238E27FC236}">
                <a16:creationId xmlns:a16="http://schemas.microsoft.com/office/drawing/2014/main" id="{532761DA-7F03-4CAB-E8F2-8D4644659F60}"/>
              </a:ext>
            </a:extLst>
          </p:cNvPr>
          <p:cNvSpPr/>
          <p:nvPr/>
        </p:nvSpPr>
        <p:spPr>
          <a:xfrm>
            <a:off x="8116873" y="3262756"/>
            <a:ext cx="148998" cy="118328"/>
          </a:xfrm>
          <a:prstGeom prst="rect">
            <a:avLst/>
          </a:prstGeom>
          <a:blipFill>
            <a:blip r:embed="rId5">
              <a:extLst>
                <a:ext uri="{96DAC541-7B7A-43D3-8B79-37D633B846F1}">
                  <asvg:svgBlip xmlns:asvg="http://schemas.microsoft.com/office/drawing/2016/SVG/main" r:embed="rId6"/>
                </a:ext>
              </a:extLst>
            </a:blip>
            <a:stretch>
              <a:fillRect/>
            </a:stretch>
          </a:blipFill>
        </p:spPr>
        <p:txBody>
          <a:bodyPr/>
          <a:lstStyle/>
          <a:p>
            <a:endParaRPr lang="en-GB"/>
          </a:p>
        </p:txBody>
      </p:sp>
      <p:pic>
        <p:nvPicPr>
          <p:cNvPr id="114" name="Picture 113" descr="A picture containing shape&#10;&#10;Description automatically generated">
            <a:extLst>
              <a:ext uri="{FF2B5EF4-FFF2-40B4-BE49-F238E27FC236}">
                <a16:creationId xmlns:a16="http://schemas.microsoft.com/office/drawing/2014/main" id="{73C9D750-C7AC-078D-1C06-7CFEBE402754}"/>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rot="20679192">
            <a:off x="6202013" y="2763931"/>
            <a:ext cx="321362" cy="277934"/>
          </a:xfrm>
          <a:prstGeom prst="rect">
            <a:avLst/>
          </a:prstGeom>
        </p:spPr>
      </p:pic>
      <p:pic>
        <p:nvPicPr>
          <p:cNvPr id="116" name="Picture 115" descr="A picture containing shape&#10;&#10;Description automatically generated">
            <a:extLst>
              <a:ext uri="{FF2B5EF4-FFF2-40B4-BE49-F238E27FC236}">
                <a16:creationId xmlns:a16="http://schemas.microsoft.com/office/drawing/2014/main" id="{A2FF0473-13BF-F3F4-DA49-D51A61064164}"/>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rot="20679192">
            <a:off x="7272676" y="1062092"/>
            <a:ext cx="321362" cy="277934"/>
          </a:xfrm>
          <a:prstGeom prst="rect">
            <a:avLst/>
          </a:prstGeom>
        </p:spPr>
      </p:pic>
      <p:sp>
        <p:nvSpPr>
          <p:cNvPr id="117" name="TextBox 116">
            <a:extLst>
              <a:ext uri="{FF2B5EF4-FFF2-40B4-BE49-F238E27FC236}">
                <a16:creationId xmlns:a16="http://schemas.microsoft.com/office/drawing/2014/main" id="{3F9CCE3B-A0DC-10E6-2E51-3C3AFF92DC6C}"/>
              </a:ext>
            </a:extLst>
          </p:cNvPr>
          <p:cNvSpPr txBox="1"/>
          <p:nvPr/>
        </p:nvSpPr>
        <p:spPr>
          <a:xfrm>
            <a:off x="231011" y="1482020"/>
            <a:ext cx="652377" cy="1077218"/>
          </a:xfrm>
          <a:prstGeom prst="rect">
            <a:avLst/>
          </a:prstGeom>
          <a:noFill/>
        </p:spPr>
        <p:txBody>
          <a:bodyPr wrap="square" rtlCol="0">
            <a:spAutoFit/>
          </a:bodyPr>
          <a:lstStyle/>
          <a:p>
            <a:r>
              <a:rPr lang="en-GB" sz="800" dirty="0">
                <a:latin typeface="Century Gothic" panose="020B0502020202020204" pitchFamily="34" charset="0"/>
              </a:rPr>
              <a:t>13/04/26</a:t>
            </a:r>
          </a:p>
          <a:p>
            <a:r>
              <a:rPr lang="en-GB" sz="800" dirty="0">
                <a:latin typeface="Century Gothic" panose="020B0502020202020204" pitchFamily="34" charset="0"/>
              </a:rPr>
              <a:t>04/05/26</a:t>
            </a:r>
          </a:p>
          <a:p>
            <a:r>
              <a:rPr lang="en-GB" sz="800" dirty="0">
                <a:latin typeface="Century Gothic" panose="020B0502020202020204" pitchFamily="34" charset="0"/>
              </a:rPr>
              <a:t>01/06/26</a:t>
            </a:r>
          </a:p>
          <a:p>
            <a:r>
              <a:rPr lang="en-GB" sz="800" dirty="0">
                <a:latin typeface="Century Gothic" panose="020B0502020202020204" pitchFamily="34" charset="0"/>
              </a:rPr>
              <a:t>22/06/26</a:t>
            </a:r>
          </a:p>
          <a:p>
            <a:r>
              <a:rPr lang="en-GB" sz="800" dirty="0">
                <a:latin typeface="Century Gothic" panose="020B0502020202020204" pitchFamily="34" charset="0"/>
              </a:rPr>
              <a:t>13/07/26</a:t>
            </a:r>
          </a:p>
          <a:p>
            <a:r>
              <a:rPr lang="en-GB" sz="800" dirty="0">
                <a:latin typeface="Century Gothic" panose="020B0502020202020204" pitchFamily="34" charset="0"/>
              </a:rPr>
              <a:t>31/08/26</a:t>
            </a:r>
          </a:p>
          <a:p>
            <a:r>
              <a:rPr lang="en-GB" sz="800" dirty="0">
                <a:latin typeface="Century Gothic" panose="020B0502020202020204" pitchFamily="34" charset="0"/>
              </a:rPr>
              <a:t>21/09/26</a:t>
            </a:r>
          </a:p>
          <a:p>
            <a:r>
              <a:rPr lang="en-GB" sz="800" dirty="0">
                <a:latin typeface="Century Gothic" panose="020B0502020202020204" pitchFamily="34" charset="0"/>
              </a:rPr>
              <a:t>12/10/26</a:t>
            </a:r>
          </a:p>
        </p:txBody>
      </p:sp>
      <p:sp>
        <p:nvSpPr>
          <p:cNvPr id="118" name="TextBox 117">
            <a:extLst>
              <a:ext uri="{FF2B5EF4-FFF2-40B4-BE49-F238E27FC236}">
                <a16:creationId xmlns:a16="http://schemas.microsoft.com/office/drawing/2014/main" id="{CF34C675-E261-848C-FD30-313E546DA000}"/>
              </a:ext>
            </a:extLst>
          </p:cNvPr>
          <p:cNvSpPr txBox="1"/>
          <p:nvPr/>
        </p:nvSpPr>
        <p:spPr>
          <a:xfrm>
            <a:off x="231010" y="3091035"/>
            <a:ext cx="652377" cy="1077218"/>
          </a:xfrm>
          <a:prstGeom prst="rect">
            <a:avLst/>
          </a:prstGeom>
          <a:noFill/>
        </p:spPr>
        <p:txBody>
          <a:bodyPr wrap="square" rtlCol="0">
            <a:spAutoFit/>
          </a:bodyPr>
          <a:lstStyle/>
          <a:p>
            <a:r>
              <a:rPr lang="en-GB" sz="800" dirty="0">
                <a:latin typeface="Century Gothic" panose="020B0502020202020204" pitchFamily="34" charset="0"/>
              </a:rPr>
              <a:t>20/04/26</a:t>
            </a:r>
          </a:p>
          <a:p>
            <a:r>
              <a:rPr lang="en-GB" sz="800" dirty="0">
                <a:latin typeface="Century Gothic" panose="020B0502020202020204" pitchFamily="34" charset="0"/>
              </a:rPr>
              <a:t>11/05/26</a:t>
            </a:r>
          </a:p>
          <a:p>
            <a:r>
              <a:rPr lang="en-GB" sz="800" dirty="0">
                <a:latin typeface="Century Gothic" panose="020B0502020202020204" pitchFamily="34" charset="0"/>
              </a:rPr>
              <a:t>08/06/26</a:t>
            </a:r>
          </a:p>
          <a:p>
            <a:r>
              <a:rPr lang="en-GB" sz="800" dirty="0">
                <a:latin typeface="Century Gothic" panose="020B0502020202020204" pitchFamily="34" charset="0"/>
              </a:rPr>
              <a:t>29/06/26</a:t>
            </a:r>
          </a:p>
          <a:p>
            <a:r>
              <a:rPr lang="en-GB" sz="800" dirty="0">
                <a:latin typeface="Century Gothic" panose="020B0502020202020204" pitchFamily="34" charset="0"/>
              </a:rPr>
              <a:t>07/09/26</a:t>
            </a:r>
          </a:p>
          <a:p>
            <a:r>
              <a:rPr lang="en-GB" sz="800" dirty="0">
                <a:latin typeface="Century Gothic" panose="020B0502020202020204" pitchFamily="34" charset="0"/>
              </a:rPr>
              <a:t>28/09/26</a:t>
            </a:r>
          </a:p>
          <a:p>
            <a:r>
              <a:rPr lang="en-GB" sz="800" dirty="0">
                <a:latin typeface="Century Gothic" panose="020B0502020202020204" pitchFamily="34" charset="0"/>
              </a:rPr>
              <a:t>19/10/26</a:t>
            </a:r>
          </a:p>
          <a:p>
            <a:endParaRPr lang="en-GB" sz="800" dirty="0">
              <a:latin typeface="Century Gothic" panose="020B0502020202020204" pitchFamily="34" charset="0"/>
            </a:endParaRPr>
          </a:p>
        </p:txBody>
      </p:sp>
      <p:sp>
        <p:nvSpPr>
          <p:cNvPr id="119" name="TextBox 118">
            <a:extLst>
              <a:ext uri="{FF2B5EF4-FFF2-40B4-BE49-F238E27FC236}">
                <a16:creationId xmlns:a16="http://schemas.microsoft.com/office/drawing/2014/main" id="{445510A6-231D-7A66-7723-633DC6B84C24}"/>
              </a:ext>
            </a:extLst>
          </p:cNvPr>
          <p:cNvSpPr txBox="1"/>
          <p:nvPr/>
        </p:nvSpPr>
        <p:spPr>
          <a:xfrm>
            <a:off x="231009" y="4700216"/>
            <a:ext cx="652377" cy="954107"/>
          </a:xfrm>
          <a:prstGeom prst="rect">
            <a:avLst/>
          </a:prstGeom>
          <a:noFill/>
        </p:spPr>
        <p:txBody>
          <a:bodyPr wrap="square" rtlCol="0">
            <a:spAutoFit/>
          </a:bodyPr>
          <a:lstStyle/>
          <a:p>
            <a:r>
              <a:rPr lang="en-GB" sz="800" dirty="0">
                <a:latin typeface="Century Gothic" panose="020B0502020202020204" pitchFamily="34" charset="0"/>
              </a:rPr>
              <a:t>27/04/26</a:t>
            </a:r>
          </a:p>
          <a:p>
            <a:r>
              <a:rPr lang="en-GB" sz="800" dirty="0">
                <a:latin typeface="Century Gothic" panose="020B0502020202020204" pitchFamily="34" charset="0"/>
              </a:rPr>
              <a:t>18/05/26</a:t>
            </a:r>
          </a:p>
          <a:p>
            <a:r>
              <a:rPr lang="en-GB" sz="800" dirty="0">
                <a:latin typeface="Century Gothic" panose="020B0502020202020204" pitchFamily="34" charset="0"/>
              </a:rPr>
              <a:t>15/06/26</a:t>
            </a:r>
          </a:p>
          <a:p>
            <a:r>
              <a:rPr lang="en-GB" sz="800" dirty="0">
                <a:latin typeface="Century Gothic" panose="020B0502020202020204" pitchFamily="34" charset="0"/>
              </a:rPr>
              <a:t>06/07/26</a:t>
            </a:r>
          </a:p>
          <a:p>
            <a:r>
              <a:rPr lang="en-GB" sz="800" dirty="0">
                <a:latin typeface="Century Gothic" panose="020B0502020202020204" pitchFamily="34" charset="0"/>
              </a:rPr>
              <a:t>14/09/26</a:t>
            </a:r>
          </a:p>
          <a:p>
            <a:r>
              <a:rPr lang="en-GB" sz="800" dirty="0">
                <a:latin typeface="Century Gothic" panose="020B0502020202020204" pitchFamily="34" charset="0"/>
              </a:rPr>
              <a:t>05/10/26</a:t>
            </a:r>
          </a:p>
          <a:p>
            <a:endParaRPr lang="en-GB" sz="800" dirty="0">
              <a:latin typeface="Century Gothic" panose="020B0502020202020204" pitchFamily="34" charset="0"/>
            </a:endParaRPr>
          </a:p>
        </p:txBody>
      </p:sp>
    </p:spTree>
    <p:extLst>
      <p:ext uri="{BB962C8B-B14F-4D97-AF65-F5344CB8AC3E}">
        <p14:creationId xmlns:p14="http://schemas.microsoft.com/office/powerpoint/2010/main" val="277880427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d3dbad45-d22b-4a02-9974-f0e905899e11"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D076F36FE887474B8A520AE505E05AF2" ma:contentTypeVersion="17" ma:contentTypeDescription="Create a new document." ma:contentTypeScope="" ma:versionID="feb53178c57d4695fa49d0d193d74144">
  <xsd:schema xmlns:xsd="http://www.w3.org/2001/XMLSchema" xmlns:xs="http://www.w3.org/2001/XMLSchema" xmlns:p="http://schemas.microsoft.com/office/2006/metadata/properties" xmlns:ns3="d3dbad45-d22b-4a02-9974-f0e905899e11" xmlns:ns4="cf7c4892-7b81-4ef4-abc3-0863f90c729b" targetNamespace="http://schemas.microsoft.com/office/2006/metadata/properties" ma:root="true" ma:fieldsID="20ca4ea46f2c165281f5bda5a50fa06d" ns3:_="" ns4:_="">
    <xsd:import namespace="d3dbad45-d22b-4a02-9974-f0e905899e11"/>
    <xsd:import namespace="cf7c4892-7b81-4ef4-abc3-0863f90c729b"/>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SearchProperties" minOccurs="0"/>
                <xsd:element ref="ns3:MediaServiceObjectDetectorVersions" minOccurs="0"/>
                <xsd:element ref="ns3:_activity" minOccurs="0"/>
                <xsd:element ref="ns4:SharedWithUsers" minOccurs="0"/>
                <xsd:element ref="ns4:SharedWithDetails" minOccurs="0"/>
                <xsd:element ref="ns4:SharingHintHash" minOccurs="0"/>
                <xsd:element ref="ns3:MediaServiceSystemTags" minOccurs="0"/>
                <xsd:element ref="ns3:MediaServiceGenerationTime" minOccurs="0"/>
                <xsd:element ref="ns3:MediaServiceEventHashCode" minOccurs="0"/>
                <xsd:element ref="ns3:MediaLengthInSeconds" minOccurs="0"/>
                <xsd:element ref="ns3:MediaServiceDateTaken" minOccurs="0"/>
                <xsd:element ref="ns3:MediaServiceOCR"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3dbad45-d22b-4a02-9974-f0e905899e1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SearchProperties" ma:index="12" nillable="true" ma:displayName="MediaServiceSearchProperties" ma:hidden="true" ma:internalName="MediaServiceSearchProperties" ma:readOnly="true">
      <xsd:simpleType>
        <xsd:restriction base="dms:Note"/>
      </xsd:simpleType>
    </xsd:element>
    <xsd:element name="MediaServiceObjectDetectorVersions" ma:index="13" nillable="true" ma:displayName="MediaServiceObjectDetectorVersions" ma:hidden="true" ma:indexed="true" ma:internalName="MediaServiceObjectDetectorVersions" ma:readOnly="true">
      <xsd:simpleType>
        <xsd:restriction base="dms:Text"/>
      </xsd:simpleType>
    </xsd:element>
    <xsd:element name="_activity" ma:index="14" nillable="true" ma:displayName="_activity" ma:hidden="true" ma:internalName="_activity">
      <xsd:simpleType>
        <xsd:restriction base="dms:Note"/>
      </xsd:simpleType>
    </xsd:element>
    <xsd:element name="MediaServiceSystemTags" ma:index="18" nillable="true" ma:displayName="MediaServiceSystemTags" ma:hidden="true" ma:internalName="MediaServiceSystemTags" ma:readOnly="true">
      <xsd:simpleType>
        <xsd:restriction base="dms:Note"/>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MediaServiceDateTaken" ma:index="22" nillable="true" ma:displayName="MediaServiceDateTaken" ma:hidden="true" ma:indexed="true" ma:internalName="MediaServiceDateTaken" ma:readOnly="true">
      <xsd:simpleType>
        <xsd:restriction base="dms:Text"/>
      </xsd:simpleType>
    </xsd:element>
    <xsd:element name="MediaServiceOCR" ma:index="23" nillable="true" ma:displayName="Extracted Text" ma:internalName="MediaServiceOCR" ma:readOnly="true">
      <xsd:simpleType>
        <xsd:restriction base="dms:Note">
          <xsd:maxLength value="255"/>
        </xsd:restriction>
      </xsd:simpleType>
    </xsd:element>
    <xsd:element name="MediaServiceLocation" ma:index="24"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f7c4892-7b81-4ef4-abc3-0863f90c729b"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SharingHintHash" ma:index="17"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8B72B72-EFE2-4371-B500-B2B9B1CA3EDB}">
  <ds:schemaRefs>
    <ds:schemaRef ds:uri="d3dbad45-d22b-4a02-9974-f0e905899e11"/>
    <ds:schemaRef ds:uri="http://schemas.openxmlformats.org/package/2006/metadata/core-properties"/>
    <ds:schemaRef ds:uri="http://purl.org/dc/terms/"/>
    <ds:schemaRef ds:uri="http://schemas.microsoft.com/office/2006/metadata/properties"/>
    <ds:schemaRef ds:uri="http://purl.org/dc/elements/1.1/"/>
    <ds:schemaRef ds:uri="http://schemas.microsoft.com/office/infopath/2007/PartnerControls"/>
    <ds:schemaRef ds:uri="http://schemas.microsoft.com/office/2006/documentManagement/types"/>
    <ds:schemaRef ds:uri="cf7c4892-7b81-4ef4-abc3-0863f90c729b"/>
    <ds:schemaRef ds:uri="http://www.w3.org/XML/1998/namespace"/>
    <ds:schemaRef ds:uri="http://purl.org/dc/dcmitype/"/>
  </ds:schemaRefs>
</ds:datastoreItem>
</file>

<file path=customXml/itemProps2.xml><?xml version="1.0" encoding="utf-8"?>
<ds:datastoreItem xmlns:ds="http://schemas.openxmlformats.org/officeDocument/2006/customXml" ds:itemID="{3AB8ED64-C6F3-4AA7-A4F8-D8EE960172A2}">
  <ds:schemaRefs>
    <ds:schemaRef ds:uri="http://schemas.microsoft.com/sharepoint/v3/contenttype/forms"/>
  </ds:schemaRefs>
</ds:datastoreItem>
</file>

<file path=customXml/itemProps3.xml><?xml version="1.0" encoding="utf-8"?>
<ds:datastoreItem xmlns:ds="http://schemas.openxmlformats.org/officeDocument/2006/customXml" ds:itemID="{016A3B8B-C963-401F-BC5B-22BF46C510B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3dbad45-d22b-4a02-9974-f0e905899e11"/>
    <ds:schemaRef ds:uri="cf7c4892-7b81-4ef4-abc3-0863f90c729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60</TotalTime>
  <Words>448</Words>
  <Application>Microsoft Office PowerPoint</Application>
  <PresentationFormat>A4 Paper (210x297 mm)</PresentationFormat>
  <Paragraphs>139</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Century Gothic</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Thomas Christian Pass</dc:creator>
  <cp:lastModifiedBy>Claire Morton</cp:lastModifiedBy>
  <cp:revision>8</cp:revision>
  <cp:lastPrinted>2026-03-25T13:17:26Z</cp:lastPrinted>
  <dcterms:created xsi:type="dcterms:W3CDTF">2014-08-19T19:35:20Z</dcterms:created>
  <dcterms:modified xsi:type="dcterms:W3CDTF">2026-03-26T12:49:09Z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0x010100D076F36FE887474B8A520AE505E05AF2</vt:lpwstr>
  </property>
  <property fmtid="{D5CDD505-2E9C-101B-9397-08002B2CF9AE}" pid="3" name="Company_x0020_Metadata">
    <vt:lpwstr>2;#CaterLink|6b7c7025-ee94-469a-84b5-af43f06be2f7</vt:lpwstr>
  </property>
  <property fmtid="{D5CDD505-2E9C-101B-9397-08002B2CF9AE}" pid="4" name="Company Metadata">
    <vt:lpwstr>2;#CaterLink</vt:lpwstr>
  </property>
  <property fmtid="{D5CDD505-2E9C-101B-9397-08002B2CF9AE}" pid="5" name="Order">
    <vt:r8>70900</vt:r8>
  </property>
  <property fmtid="{D5CDD505-2E9C-101B-9397-08002B2CF9AE}" pid="6" name="MediaServiceImageTags">
    <vt:lpwstr/>
  </property>
</Properties>
</file>