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0691813" cy="151193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C5BCD"/>
    <a:srgbClr val="105BA6"/>
    <a:srgbClr val="D7D7D7"/>
    <a:srgbClr val="D8D8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04" autoAdjust="0"/>
    <p:restoredTop sz="94660"/>
  </p:normalViewPr>
  <p:slideViewPr>
    <p:cSldViewPr snapToGrid="0">
      <p:cViewPr varScale="1">
        <p:scale>
          <a:sx n="39" d="100"/>
          <a:sy n="39" d="100"/>
        </p:scale>
        <p:origin x="267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2474395"/>
            <a:ext cx="9088041" cy="5263774"/>
          </a:xfrm>
        </p:spPr>
        <p:txBody>
          <a:bodyPr anchor="b"/>
          <a:lstStyle>
            <a:lvl1pPr algn="ctr">
              <a:defRPr sz="701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7941160"/>
            <a:ext cx="8018860" cy="3650342"/>
          </a:xfrm>
        </p:spPr>
        <p:txBody>
          <a:bodyPr/>
          <a:lstStyle>
            <a:lvl1pPr marL="0" indent="0" algn="ctr">
              <a:buNone/>
              <a:defRPr sz="2806"/>
            </a:lvl1pPr>
            <a:lvl2pPr marL="534604" indent="0" algn="ctr">
              <a:buNone/>
              <a:defRPr sz="2339"/>
            </a:lvl2pPr>
            <a:lvl3pPr marL="1069208" indent="0" algn="ctr">
              <a:buNone/>
              <a:defRPr sz="2105"/>
            </a:lvl3pPr>
            <a:lvl4pPr marL="1603812" indent="0" algn="ctr">
              <a:buNone/>
              <a:defRPr sz="1871"/>
            </a:lvl4pPr>
            <a:lvl5pPr marL="2138416" indent="0" algn="ctr">
              <a:buNone/>
              <a:defRPr sz="1871"/>
            </a:lvl5pPr>
            <a:lvl6pPr marL="2673020" indent="0" algn="ctr">
              <a:buNone/>
              <a:defRPr sz="1871"/>
            </a:lvl6pPr>
            <a:lvl7pPr marL="3207624" indent="0" algn="ctr">
              <a:buNone/>
              <a:defRPr sz="1871"/>
            </a:lvl7pPr>
            <a:lvl8pPr marL="3742228" indent="0" algn="ctr">
              <a:buNone/>
              <a:defRPr sz="1871"/>
            </a:lvl8pPr>
            <a:lvl9pPr marL="4276832" indent="0" algn="ctr">
              <a:buNone/>
              <a:defRPr sz="1871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20/12/2023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8174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20/12/2023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4389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804966"/>
            <a:ext cx="2305422" cy="128129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804966"/>
            <a:ext cx="6782619" cy="128129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20/12/2023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0340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20/12/2023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5222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3769342"/>
            <a:ext cx="9221689" cy="6289229"/>
          </a:xfrm>
        </p:spPr>
        <p:txBody>
          <a:bodyPr anchor="b"/>
          <a:lstStyle>
            <a:lvl1pPr>
              <a:defRPr sz="701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10118069"/>
            <a:ext cx="9221689" cy="3307357"/>
          </a:xfrm>
        </p:spPr>
        <p:txBody>
          <a:bodyPr/>
          <a:lstStyle>
            <a:lvl1pPr marL="0" indent="0">
              <a:buNone/>
              <a:defRPr sz="2806">
                <a:solidFill>
                  <a:schemeClr val="tx1"/>
                </a:solidFill>
              </a:defRPr>
            </a:lvl1pPr>
            <a:lvl2pPr marL="534604" indent="0">
              <a:buNone/>
              <a:defRPr sz="2339">
                <a:solidFill>
                  <a:schemeClr val="tx1">
                    <a:tint val="75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20/12/2023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5672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4024827"/>
            <a:ext cx="4544021" cy="9593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4024827"/>
            <a:ext cx="4544021" cy="9593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20/12/2023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052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804969"/>
            <a:ext cx="9221689" cy="29223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3706342"/>
            <a:ext cx="4523137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5522763"/>
            <a:ext cx="4523137" cy="81231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3706342"/>
            <a:ext cx="4545413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5522763"/>
            <a:ext cx="4545413" cy="81231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20/12/2023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6844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20/12/2023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8588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20/12/2023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0097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2176910"/>
            <a:ext cx="5412730" cy="10744538"/>
          </a:xfrm>
        </p:spPr>
        <p:txBody>
          <a:bodyPr/>
          <a:lstStyle>
            <a:lvl1pPr>
              <a:defRPr sz="3742"/>
            </a:lvl1pPr>
            <a:lvl2pPr>
              <a:defRPr sz="3274"/>
            </a:lvl2pPr>
            <a:lvl3pPr>
              <a:defRPr sz="2806"/>
            </a:lvl3pPr>
            <a:lvl4pPr>
              <a:defRPr sz="2339"/>
            </a:lvl4pPr>
            <a:lvl5pPr>
              <a:defRPr sz="2339"/>
            </a:lvl5pPr>
            <a:lvl6pPr>
              <a:defRPr sz="2339"/>
            </a:lvl6pPr>
            <a:lvl7pPr>
              <a:defRPr sz="2339"/>
            </a:lvl7pPr>
            <a:lvl8pPr>
              <a:defRPr sz="2339"/>
            </a:lvl8pPr>
            <a:lvl9pPr>
              <a:defRPr sz="23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20/12/2023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4079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2176910"/>
            <a:ext cx="5412730" cy="10744538"/>
          </a:xfrm>
        </p:spPr>
        <p:txBody>
          <a:bodyPr anchor="t"/>
          <a:lstStyle>
            <a:lvl1pPr marL="0" indent="0">
              <a:buNone/>
              <a:defRPr sz="3742"/>
            </a:lvl1pPr>
            <a:lvl2pPr marL="534604" indent="0">
              <a:buNone/>
              <a:defRPr sz="3274"/>
            </a:lvl2pPr>
            <a:lvl3pPr marL="1069208" indent="0">
              <a:buNone/>
              <a:defRPr sz="2806"/>
            </a:lvl3pPr>
            <a:lvl4pPr marL="1603812" indent="0">
              <a:buNone/>
              <a:defRPr sz="2339"/>
            </a:lvl4pPr>
            <a:lvl5pPr marL="2138416" indent="0">
              <a:buNone/>
              <a:defRPr sz="2339"/>
            </a:lvl5pPr>
            <a:lvl6pPr marL="2673020" indent="0">
              <a:buNone/>
              <a:defRPr sz="2339"/>
            </a:lvl6pPr>
            <a:lvl7pPr marL="3207624" indent="0">
              <a:buNone/>
              <a:defRPr sz="2339"/>
            </a:lvl7pPr>
            <a:lvl8pPr marL="3742228" indent="0">
              <a:buNone/>
              <a:defRPr sz="2339"/>
            </a:lvl8pPr>
            <a:lvl9pPr marL="4276832" indent="0">
              <a:buNone/>
              <a:defRPr sz="233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20/12/2023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6359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4024827"/>
            <a:ext cx="9221689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431BAE-6E1F-4CD7-9A1D-6183FC94DDC3}" type="datetimeFigureOut">
              <a:rPr lang="en-GB" smtClean="0"/>
              <a:t>20/12/2023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6849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840885BD-2C7D-5227-4FAB-AD3116BFB1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3142941"/>
              </p:ext>
            </p:extLst>
          </p:nvPr>
        </p:nvGraphicFramePr>
        <p:xfrm>
          <a:off x="1302941" y="7713834"/>
          <a:ext cx="958449" cy="8244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58449">
                  <a:extLst>
                    <a:ext uri="{9D8B030D-6E8A-4147-A177-3AD203B41FA5}">
                      <a16:colId xmlns:a16="http://schemas.microsoft.com/office/drawing/2014/main" val="2743256655"/>
                    </a:ext>
                  </a:extLst>
                </a:gridCol>
              </a:tblGrid>
              <a:tr h="30315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3426028"/>
                  </a:ext>
                </a:extLst>
              </a:tr>
              <a:tr h="30315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2795249"/>
                  </a:ext>
                </a:extLst>
              </a:tr>
            </a:tbl>
          </a:graphicData>
        </a:graphic>
      </p:graphicFrame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103CB366-B64C-7308-245E-CD4B2CF913F5}"/>
              </a:ext>
            </a:extLst>
          </p:cNvPr>
          <p:cNvSpPr/>
          <p:nvPr/>
        </p:nvSpPr>
        <p:spPr>
          <a:xfrm>
            <a:off x="0" y="10225906"/>
            <a:ext cx="1473200" cy="81280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Class 2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95EBBD8E-B5BF-E90B-3518-EDF4DF74A3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1731316"/>
              </p:ext>
            </p:extLst>
          </p:nvPr>
        </p:nvGraphicFramePr>
        <p:xfrm>
          <a:off x="1400992" y="13640764"/>
          <a:ext cx="7127876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34075">
                  <a:extLst>
                    <a:ext uri="{9D8B030D-6E8A-4147-A177-3AD203B41FA5}">
                      <a16:colId xmlns:a16="http://schemas.microsoft.com/office/drawing/2014/main" val="2493678445"/>
                    </a:ext>
                  </a:extLst>
                </a:gridCol>
                <a:gridCol w="1152394">
                  <a:extLst>
                    <a:ext uri="{9D8B030D-6E8A-4147-A177-3AD203B41FA5}">
                      <a16:colId xmlns:a16="http://schemas.microsoft.com/office/drawing/2014/main" val="863280669"/>
                    </a:ext>
                  </a:extLst>
                </a:gridCol>
                <a:gridCol w="1215025">
                  <a:extLst>
                    <a:ext uri="{9D8B030D-6E8A-4147-A177-3AD203B41FA5}">
                      <a16:colId xmlns:a16="http://schemas.microsoft.com/office/drawing/2014/main" val="482605309"/>
                    </a:ext>
                  </a:extLst>
                </a:gridCol>
                <a:gridCol w="1290181">
                  <a:extLst>
                    <a:ext uri="{9D8B030D-6E8A-4147-A177-3AD203B41FA5}">
                      <a16:colId xmlns:a16="http://schemas.microsoft.com/office/drawing/2014/main" val="1852837513"/>
                    </a:ext>
                  </a:extLst>
                </a:gridCol>
                <a:gridCol w="1197689">
                  <a:extLst>
                    <a:ext uri="{9D8B030D-6E8A-4147-A177-3AD203B41FA5}">
                      <a16:colId xmlns:a16="http://schemas.microsoft.com/office/drawing/2014/main" val="1989715573"/>
                    </a:ext>
                  </a:extLst>
                </a:gridCol>
                <a:gridCol w="1138512">
                  <a:extLst>
                    <a:ext uri="{9D8B030D-6E8A-4147-A177-3AD203B41FA5}">
                      <a16:colId xmlns:a16="http://schemas.microsoft.com/office/drawing/2014/main" val="24315340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Our World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Comparison Study 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Physical Processes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Settlements and Land Use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Economics &amp; Trade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Geographical Skills &amp; Fieldwork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844512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53000830-E6E1-2423-FA97-036AEB0A39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6887406"/>
              </p:ext>
            </p:extLst>
          </p:nvPr>
        </p:nvGraphicFramePr>
        <p:xfrm>
          <a:off x="1473200" y="11125022"/>
          <a:ext cx="7196337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41676">
                  <a:extLst>
                    <a:ext uri="{9D8B030D-6E8A-4147-A177-3AD203B41FA5}">
                      <a16:colId xmlns:a16="http://schemas.microsoft.com/office/drawing/2014/main" val="2493678445"/>
                    </a:ext>
                  </a:extLst>
                </a:gridCol>
                <a:gridCol w="1477108">
                  <a:extLst>
                    <a:ext uri="{9D8B030D-6E8A-4147-A177-3AD203B41FA5}">
                      <a16:colId xmlns:a16="http://schemas.microsoft.com/office/drawing/2014/main" val="863280669"/>
                    </a:ext>
                  </a:extLst>
                </a:gridCol>
                <a:gridCol w="2097435">
                  <a:extLst>
                    <a:ext uri="{9D8B030D-6E8A-4147-A177-3AD203B41FA5}">
                      <a16:colId xmlns:a16="http://schemas.microsoft.com/office/drawing/2014/main" val="750667422"/>
                    </a:ext>
                  </a:extLst>
                </a:gridCol>
                <a:gridCol w="2180118">
                  <a:extLst>
                    <a:ext uri="{9D8B030D-6E8A-4147-A177-3AD203B41FA5}">
                      <a16:colId xmlns:a16="http://schemas.microsoft.com/office/drawing/2014/main" val="185283751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Geographical Skills  (Mapwork)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Geographical Skills</a:t>
                      </a:r>
                    </a:p>
                    <a:p>
                      <a:pPr algn="ctr"/>
                      <a:r>
                        <a:rPr lang="en-US" sz="1400" dirty="0"/>
                        <a:t>(Settlements)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Extreme Environments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  <a:cs typeface="Times New Roman" panose="02020603050405020304" pitchFamily="18" charset="0"/>
                        </a:rPr>
                        <a:t>Development Gap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844512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4D57F787-7F8E-547C-E931-B5D4562238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4562212"/>
              </p:ext>
            </p:extLst>
          </p:nvPr>
        </p:nvGraphicFramePr>
        <p:xfrm>
          <a:off x="1451751" y="8842260"/>
          <a:ext cx="7366618" cy="6710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34274">
                  <a:extLst>
                    <a:ext uri="{9D8B030D-6E8A-4147-A177-3AD203B41FA5}">
                      <a16:colId xmlns:a16="http://schemas.microsoft.com/office/drawing/2014/main" val="2493678445"/>
                    </a:ext>
                  </a:extLst>
                </a:gridCol>
                <a:gridCol w="1304925">
                  <a:extLst>
                    <a:ext uri="{9D8B030D-6E8A-4147-A177-3AD203B41FA5}">
                      <a16:colId xmlns:a16="http://schemas.microsoft.com/office/drawing/2014/main" val="863280669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482605309"/>
                    </a:ext>
                  </a:extLst>
                </a:gridCol>
                <a:gridCol w="1266825">
                  <a:extLst>
                    <a:ext uri="{9D8B030D-6E8A-4147-A177-3AD203B41FA5}">
                      <a16:colId xmlns:a16="http://schemas.microsoft.com/office/drawing/2014/main" val="1852837513"/>
                    </a:ext>
                  </a:extLst>
                </a:gridCol>
                <a:gridCol w="1381125">
                  <a:extLst>
                    <a:ext uri="{9D8B030D-6E8A-4147-A177-3AD203B41FA5}">
                      <a16:colId xmlns:a16="http://schemas.microsoft.com/office/drawing/2014/main" val="1989715573"/>
                    </a:ext>
                  </a:extLst>
                </a:gridCol>
                <a:gridCol w="1236469">
                  <a:extLst>
                    <a:ext uri="{9D8B030D-6E8A-4147-A177-3AD203B41FA5}">
                      <a16:colId xmlns:a16="http://schemas.microsoft.com/office/drawing/2014/main" val="2431534010"/>
                    </a:ext>
                  </a:extLst>
                </a:gridCol>
              </a:tblGrid>
              <a:tr h="67101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Population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Natural Hazards 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Rivers &amp; Flooding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Coasts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Climate Change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Tourism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844512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1959BA8A-7FA0-D6DF-A0BC-21F433F98B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2523668"/>
              </p:ext>
            </p:extLst>
          </p:nvPr>
        </p:nvGraphicFramePr>
        <p:xfrm>
          <a:off x="1473201" y="12278920"/>
          <a:ext cx="990006" cy="8244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90006">
                  <a:extLst>
                    <a:ext uri="{9D8B030D-6E8A-4147-A177-3AD203B41FA5}">
                      <a16:colId xmlns:a16="http://schemas.microsoft.com/office/drawing/2014/main" val="2743256655"/>
                    </a:ext>
                  </a:extLst>
                </a:gridCol>
              </a:tblGrid>
              <a:tr h="35692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3426028"/>
                  </a:ext>
                </a:extLst>
              </a:tr>
              <a:tr h="36169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2795249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9631EF7F-1BEB-4724-B169-8EFCA09840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3266799"/>
              </p:ext>
            </p:extLst>
          </p:nvPr>
        </p:nvGraphicFramePr>
        <p:xfrm>
          <a:off x="1516454" y="4650749"/>
          <a:ext cx="7127876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0071">
                  <a:extLst>
                    <a:ext uri="{9D8B030D-6E8A-4147-A177-3AD203B41FA5}">
                      <a16:colId xmlns:a16="http://schemas.microsoft.com/office/drawing/2014/main" val="2493678445"/>
                    </a:ext>
                  </a:extLst>
                </a:gridCol>
                <a:gridCol w="1152525">
                  <a:extLst>
                    <a:ext uri="{9D8B030D-6E8A-4147-A177-3AD203B41FA5}">
                      <a16:colId xmlns:a16="http://schemas.microsoft.com/office/drawing/2014/main" val="863280669"/>
                    </a:ext>
                  </a:extLst>
                </a:gridCol>
                <a:gridCol w="1114425">
                  <a:extLst>
                    <a:ext uri="{9D8B030D-6E8A-4147-A177-3AD203B41FA5}">
                      <a16:colId xmlns:a16="http://schemas.microsoft.com/office/drawing/2014/main" val="482605309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1852837513"/>
                    </a:ext>
                  </a:extLst>
                </a:gridCol>
                <a:gridCol w="1085850">
                  <a:extLst>
                    <a:ext uri="{9D8B030D-6E8A-4147-A177-3AD203B41FA5}">
                      <a16:colId xmlns:a16="http://schemas.microsoft.com/office/drawing/2014/main" val="1989715573"/>
                    </a:ext>
                  </a:extLst>
                </a:gridCol>
                <a:gridCol w="1243405">
                  <a:extLst>
                    <a:ext uri="{9D8B030D-6E8A-4147-A177-3AD203B41FA5}">
                      <a16:colId xmlns:a16="http://schemas.microsoft.com/office/drawing/2014/main" val="24315340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Fieldwork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UK Rivers 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UK Coasts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UK Landscapes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6920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The Living World</a:t>
                      </a:r>
                    </a:p>
                    <a:p>
                      <a:pPr algn="ctr"/>
                      <a:r>
                        <a:rPr lang="en-US" sz="1400" dirty="0"/>
                        <a:t> 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The Living World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844512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E8AED875-95C3-991E-1C49-FFFED1568A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4328761"/>
              </p:ext>
            </p:extLst>
          </p:nvPr>
        </p:nvGraphicFramePr>
        <p:xfrm>
          <a:off x="1516454" y="6712626"/>
          <a:ext cx="7334649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40394">
                  <a:extLst>
                    <a:ext uri="{9D8B030D-6E8A-4147-A177-3AD203B41FA5}">
                      <a16:colId xmlns:a16="http://schemas.microsoft.com/office/drawing/2014/main" val="2493678445"/>
                    </a:ext>
                  </a:extLst>
                </a:gridCol>
                <a:gridCol w="1100777">
                  <a:extLst>
                    <a:ext uri="{9D8B030D-6E8A-4147-A177-3AD203B41FA5}">
                      <a16:colId xmlns:a16="http://schemas.microsoft.com/office/drawing/2014/main" val="863280669"/>
                    </a:ext>
                  </a:extLst>
                </a:gridCol>
                <a:gridCol w="1133475">
                  <a:extLst>
                    <a:ext uri="{9D8B030D-6E8A-4147-A177-3AD203B41FA5}">
                      <a16:colId xmlns:a16="http://schemas.microsoft.com/office/drawing/2014/main" val="750667422"/>
                    </a:ext>
                  </a:extLst>
                </a:gridCol>
                <a:gridCol w="1257300">
                  <a:extLst>
                    <a:ext uri="{9D8B030D-6E8A-4147-A177-3AD203B41FA5}">
                      <a16:colId xmlns:a16="http://schemas.microsoft.com/office/drawing/2014/main" val="482605309"/>
                    </a:ext>
                  </a:extLst>
                </a:gridCol>
                <a:gridCol w="1247775">
                  <a:extLst>
                    <a:ext uri="{9D8B030D-6E8A-4147-A177-3AD203B41FA5}">
                      <a16:colId xmlns:a16="http://schemas.microsoft.com/office/drawing/2014/main" val="1852837513"/>
                    </a:ext>
                  </a:extLst>
                </a:gridCol>
                <a:gridCol w="1354928">
                  <a:extLst>
                    <a:ext uri="{9D8B030D-6E8A-4147-A177-3AD203B41FA5}">
                      <a16:colId xmlns:a16="http://schemas.microsoft.com/office/drawing/2014/main" val="24315340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The Challenge of Natural Hazards</a:t>
                      </a:r>
                    </a:p>
                  </a:txBody>
                  <a:tcPr>
                    <a:solidFill>
                      <a:srgbClr val="9C5B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Tectonic Hazards</a:t>
                      </a:r>
                    </a:p>
                  </a:txBody>
                  <a:tcPr>
                    <a:solidFill>
                      <a:srgbClr val="9C5B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Weather Hazards</a:t>
                      </a:r>
                    </a:p>
                  </a:txBody>
                  <a:tcPr>
                    <a:solidFill>
                      <a:srgbClr val="9C5B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Climate Change</a:t>
                      </a:r>
                    </a:p>
                  </a:txBody>
                  <a:tcPr>
                    <a:solidFill>
                      <a:srgbClr val="9C5B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Urbanisation</a:t>
                      </a:r>
                    </a:p>
                  </a:txBody>
                  <a:tcPr>
                    <a:solidFill>
                      <a:srgbClr val="9C5B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Urbanisation</a:t>
                      </a:r>
                    </a:p>
                  </a:txBody>
                  <a:tcPr>
                    <a:solidFill>
                      <a:srgbClr val="9C5B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844512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36EF97A0-2255-1B11-5A21-12C83D991D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3102515"/>
              </p:ext>
            </p:extLst>
          </p:nvPr>
        </p:nvGraphicFramePr>
        <p:xfrm>
          <a:off x="1473200" y="2151184"/>
          <a:ext cx="7127876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79525">
                  <a:extLst>
                    <a:ext uri="{9D8B030D-6E8A-4147-A177-3AD203B41FA5}">
                      <a16:colId xmlns:a16="http://schemas.microsoft.com/office/drawing/2014/main" val="2493678445"/>
                    </a:ext>
                  </a:extLst>
                </a:gridCol>
                <a:gridCol w="1266825">
                  <a:extLst>
                    <a:ext uri="{9D8B030D-6E8A-4147-A177-3AD203B41FA5}">
                      <a16:colId xmlns:a16="http://schemas.microsoft.com/office/drawing/2014/main" val="863280669"/>
                    </a:ext>
                  </a:extLst>
                </a:gridCol>
                <a:gridCol w="1185496">
                  <a:extLst>
                    <a:ext uri="{9D8B030D-6E8A-4147-A177-3AD203B41FA5}">
                      <a16:colId xmlns:a16="http://schemas.microsoft.com/office/drawing/2014/main" val="750667422"/>
                    </a:ext>
                  </a:extLst>
                </a:gridCol>
                <a:gridCol w="1215851">
                  <a:extLst>
                    <a:ext uri="{9D8B030D-6E8A-4147-A177-3AD203B41FA5}">
                      <a16:colId xmlns:a16="http://schemas.microsoft.com/office/drawing/2014/main" val="482605309"/>
                    </a:ext>
                  </a:extLst>
                </a:gridCol>
                <a:gridCol w="989553">
                  <a:extLst>
                    <a:ext uri="{9D8B030D-6E8A-4147-A177-3AD203B41FA5}">
                      <a16:colId xmlns:a16="http://schemas.microsoft.com/office/drawing/2014/main" val="1852837513"/>
                    </a:ext>
                  </a:extLst>
                </a:gridCol>
                <a:gridCol w="1190626">
                  <a:extLst>
                    <a:ext uri="{9D8B030D-6E8A-4147-A177-3AD203B41FA5}">
                      <a16:colId xmlns:a16="http://schemas.microsoft.com/office/drawing/2014/main" val="2431534010"/>
                    </a:ext>
                  </a:extLst>
                </a:gridCol>
              </a:tblGrid>
              <a:tr h="58631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Economic Development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Economic Development &amp; Mock Exams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Resource Management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Resource Management</a:t>
                      </a:r>
                    </a:p>
                    <a:p>
                      <a:pPr algn="ctr"/>
                      <a:r>
                        <a:rPr lang="en-US" sz="1400" dirty="0"/>
                        <a:t>(Water)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Issue Evaluation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GCSE examinations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844512"/>
                  </a:ext>
                </a:extLst>
              </a:tr>
            </a:tbl>
          </a:graphicData>
        </a:graphic>
      </p:graphicFrame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F3095C2C-7C18-6C98-EE0A-9415129A3D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0804767"/>
              </p:ext>
            </p:extLst>
          </p:nvPr>
        </p:nvGraphicFramePr>
        <p:xfrm>
          <a:off x="7639845" y="9836748"/>
          <a:ext cx="1012031" cy="95734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2031">
                  <a:extLst>
                    <a:ext uri="{9D8B030D-6E8A-4147-A177-3AD203B41FA5}">
                      <a16:colId xmlns:a16="http://schemas.microsoft.com/office/drawing/2014/main" val="2743256655"/>
                    </a:ext>
                  </a:extLst>
                </a:gridCol>
              </a:tblGrid>
              <a:tr h="47867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3426028"/>
                  </a:ext>
                </a:extLst>
              </a:tr>
              <a:tr h="47867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2795249"/>
                  </a:ext>
                </a:extLst>
              </a:tr>
            </a:tbl>
          </a:graphicData>
        </a:graphic>
      </p:graphicFrame>
      <p:sp>
        <p:nvSpPr>
          <p:cNvPr id="19" name="Rounded Rectangle 18">
            <a:extLst>
              <a:ext uri="{FF2B5EF4-FFF2-40B4-BE49-F238E27FC236}">
                <a16:creationId xmlns:a16="http://schemas.microsoft.com/office/drawing/2014/main" id="{6FDBBDC7-1C40-6651-1020-C6FE57FDAFE0}"/>
              </a:ext>
            </a:extLst>
          </p:cNvPr>
          <p:cNvSpPr/>
          <p:nvPr/>
        </p:nvSpPr>
        <p:spPr>
          <a:xfrm>
            <a:off x="8988022" y="13477393"/>
            <a:ext cx="1473200" cy="81280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Class 1</a:t>
            </a:r>
          </a:p>
        </p:txBody>
      </p:sp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D0C298CD-C7B5-FD81-2EC5-644D69CBFA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5875700"/>
              </p:ext>
            </p:extLst>
          </p:nvPr>
        </p:nvGraphicFramePr>
        <p:xfrm>
          <a:off x="7751329" y="5804101"/>
          <a:ext cx="991210" cy="8244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91210">
                  <a:extLst>
                    <a:ext uri="{9D8B030D-6E8A-4147-A177-3AD203B41FA5}">
                      <a16:colId xmlns:a16="http://schemas.microsoft.com/office/drawing/2014/main" val="2743256655"/>
                    </a:ext>
                  </a:extLst>
                </a:gridCol>
              </a:tblGrid>
              <a:tr h="32774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C5B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3426028"/>
                  </a:ext>
                </a:extLst>
              </a:tr>
              <a:tr h="27651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C5B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2795249"/>
                  </a:ext>
                </a:extLst>
              </a:tr>
            </a:tbl>
          </a:graphicData>
        </a:graphic>
      </p:graphicFrame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77799C40-A268-1C01-F86C-BE16EE4D77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8733022"/>
              </p:ext>
            </p:extLst>
          </p:nvPr>
        </p:nvGraphicFramePr>
        <p:xfrm>
          <a:off x="1523996" y="3244897"/>
          <a:ext cx="1012031" cy="95734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2031">
                  <a:extLst>
                    <a:ext uri="{9D8B030D-6E8A-4147-A177-3AD203B41FA5}">
                      <a16:colId xmlns:a16="http://schemas.microsoft.com/office/drawing/2014/main" val="2743256655"/>
                    </a:ext>
                  </a:extLst>
                </a:gridCol>
              </a:tblGrid>
              <a:tr h="47867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3426028"/>
                  </a:ext>
                </a:extLst>
              </a:tr>
              <a:tr h="47867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2795249"/>
                  </a:ext>
                </a:extLst>
              </a:tr>
            </a:tbl>
          </a:graphicData>
        </a:graphic>
      </p:graphicFrame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F45BEF57-AC6E-E92A-574B-4282E43F743F}"/>
              </a:ext>
            </a:extLst>
          </p:cNvPr>
          <p:cNvSpPr/>
          <p:nvPr/>
        </p:nvSpPr>
        <p:spPr>
          <a:xfrm>
            <a:off x="8851106" y="8545626"/>
            <a:ext cx="1473200" cy="8128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Class 3</a:t>
            </a:r>
          </a:p>
        </p:txBody>
      </p:sp>
      <p:sp>
        <p:nvSpPr>
          <p:cNvPr id="26" name="Rounded Rectangle 25">
            <a:extLst>
              <a:ext uri="{FF2B5EF4-FFF2-40B4-BE49-F238E27FC236}">
                <a16:creationId xmlns:a16="http://schemas.microsoft.com/office/drawing/2014/main" id="{713DA129-A307-9130-2A46-4F7B215AD451}"/>
              </a:ext>
            </a:extLst>
          </p:cNvPr>
          <p:cNvSpPr/>
          <p:nvPr/>
        </p:nvSpPr>
        <p:spPr>
          <a:xfrm>
            <a:off x="2810" y="5795149"/>
            <a:ext cx="1473200" cy="812800"/>
          </a:xfrm>
          <a:prstGeom prst="roundRect">
            <a:avLst/>
          </a:prstGeom>
          <a:solidFill>
            <a:srgbClr val="9C5BC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Class 4</a:t>
            </a:r>
          </a:p>
        </p:txBody>
      </p:sp>
      <p:sp>
        <p:nvSpPr>
          <p:cNvPr id="27" name="Rounded Rectangle 26">
            <a:extLst>
              <a:ext uri="{FF2B5EF4-FFF2-40B4-BE49-F238E27FC236}">
                <a16:creationId xmlns:a16="http://schemas.microsoft.com/office/drawing/2014/main" id="{9C37AB28-B3DD-1A72-38CA-EFE3BFDC0CA9}"/>
              </a:ext>
            </a:extLst>
          </p:cNvPr>
          <p:cNvSpPr/>
          <p:nvPr/>
        </p:nvSpPr>
        <p:spPr>
          <a:xfrm>
            <a:off x="8925316" y="4080133"/>
            <a:ext cx="1473200" cy="8128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Class 5</a:t>
            </a:r>
          </a:p>
        </p:txBody>
      </p:sp>
      <p:sp>
        <p:nvSpPr>
          <p:cNvPr id="28" name="Rounded Rectangle 27">
            <a:extLst>
              <a:ext uri="{FF2B5EF4-FFF2-40B4-BE49-F238E27FC236}">
                <a16:creationId xmlns:a16="http://schemas.microsoft.com/office/drawing/2014/main" id="{6FC4D106-4161-D6B2-A5FC-293E52B6E2B2}"/>
              </a:ext>
            </a:extLst>
          </p:cNvPr>
          <p:cNvSpPr/>
          <p:nvPr/>
        </p:nvSpPr>
        <p:spPr>
          <a:xfrm>
            <a:off x="165600" y="884539"/>
            <a:ext cx="1473200" cy="8128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Class 6</a:t>
            </a:r>
          </a:p>
        </p:txBody>
      </p:sp>
      <p:graphicFrame>
        <p:nvGraphicFramePr>
          <p:cNvPr id="29" name="Table 28">
            <a:extLst>
              <a:ext uri="{FF2B5EF4-FFF2-40B4-BE49-F238E27FC236}">
                <a16:creationId xmlns:a16="http://schemas.microsoft.com/office/drawing/2014/main" id="{B59A7899-25A5-EBFE-6A19-F1EEFF03E0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8813813"/>
              </p:ext>
            </p:extLst>
          </p:nvPr>
        </p:nvGraphicFramePr>
        <p:xfrm>
          <a:off x="7661204" y="1018940"/>
          <a:ext cx="1012031" cy="95734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2031">
                  <a:extLst>
                    <a:ext uri="{9D8B030D-6E8A-4147-A177-3AD203B41FA5}">
                      <a16:colId xmlns:a16="http://schemas.microsoft.com/office/drawing/2014/main" val="2743256655"/>
                    </a:ext>
                  </a:extLst>
                </a:gridCol>
              </a:tblGrid>
              <a:tr h="478673">
                <a:tc>
                  <a:txBody>
                    <a:bodyPr/>
                    <a:lstStyle/>
                    <a:p>
                      <a:endParaRPr lang="en-US" sz="1400" dirty="0">
                        <a:latin typeface="+mn-lt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3426028"/>
                  </a:ext>
                </a:extLst>
              </a:tr>
              <a:tr h="47867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2795249"/>
                  </a:ext>
                </a:extLst>
              </a:tr>
            </a:tbl>
          </a:graphicData>
        </a:graphic>
      </p:graphicFrame>
      <p:sp>
        <p:nvSpPr>
          <p:cNvPr id="33" name="TextBox 32">
            <a:extLst>
              <a:ext uri="{FF2B5EF4-FFF2-40B4-BE49-F238E27FC236}">
                <a16:creationId xmlns:a16="http://schemas.microsoft.com/office/drawing/2014/main" id="{70273B28-BB6B-9EA0-BFEF-8FC7F6454255}"/>
              </a:ext>
            </a:extLst>
          </p:cNvPr>
          <p:cNvSpPr txBox="1"/>
          <p:nvPr/>
        </p:nvSpPr>
        <p:spPr>
          <a:xfrm>
            <a:off x="7639256" y="14341258"/>
            <a:ext cx="1190190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effectLst/>
                <a:ea typeface="Times New Roman" panose="02020603050405020304" pitchFamily="18" charset="0"/>
              </a:rPr>
              <a:t>4 &amp; 6 Figure Grid References</a:t>
            </a:r>
            <a:endParaRPr lang="en-GB" sz="16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6DD451FD-ABB8-0421-F6F9-5E1857C03DE4}"/>
              </a:ext>
            </a:extLst>
          </p:cNvPr>
          <p:cNvSpPr txBox="1"/>
          <p:nvPr/>
        </p:nvSpPr>
        <p:spPr>
          <a:xfrm>
            <a:off x="7659212" y="13297588"/>
            <a:ext cx="100395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cs typeface="Times New Roman" panose="02020603050405020304" pitchFamily="18" charset="0"/>
              </a:rPr>
              <a:t>OS Maps</a:t>
            </a:r>
            <a:endParaRPr lang="en-US" sz="1400" dirty="0">
              <a:cs typeface="Times New Roman" panose="02020603050405020304" pitchFamily="18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6A9F3C1E-BC64-2FE0-3836-CF05D62A84E5}"/>
              </a:ext>
            </a:extLst>
          </p:cNvPr>
          <p:cNvSpPr txBox="1"/>
          <p:nvPr/>
        </p:nvSpPr>
        <p:spPr>
          <a:xfrm>
            <a:off x="6147045" y="14307033"/>
            <a:ext cx="136525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effectLst/>
                <a:ea typeface="Times New Roman" panose="02020603050405020304" pitchFamily="18" charset="0"/>
              </a:rPr>
              <a:t>People &amp; Their Movement</a:t>
            </a:r>
            <a:endParaRPr lang="en-GB" sz="16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3CB909E-D44D-E724-DD3F-3833973B7345}"/>
              </a:ext>
            </a:extLst>
          </p:cNvPr>
          <p:cNvSpPr txBox="1"/>
          <p:nvPr/>
        </p:nvSpPr>
        <p:spPr>
          <a:xfrm>
            <a:off x="5098136" y="13278441"/>
            <a:ext cx="14732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effectLst/>
                <a:ea typeface="Times New Roman" panose="02020603050405020304" pitchFamily="18" charset="0"/>
              </a:rPr>
              <a:t>Settlement Types</a:t>
            </a:r>
            <a:endParaRPr lang="en-GB" sz="16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2F817138-6E09-A55C-38E4-E1332ACCF05F}"/>
              </a:ext>
            </a:extLst>
          </p:cNvPr>
          <p:cNvSpPr txBox="1"/>
          <p:nvPr/>
        </p:nvSpPr>
        <p:spPr>
          <a:xfrm>
            <a:off x="5227038" y="14352394"/>
            <a:ext cx="1016731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effectLst/>
                <a:ea typeface="Times New Roman" panose="02020603050405020304" pitchFamily="18" charset="0"/>
              </a:rPr>
              <a:t>Location, Scale &amp; Planning</a:t>
            </a:r>
            <a:endParaRPr lang="en-US" sz="1400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D8B3C01D-E87C-E6A9-5127-82F5F1C51E35}"/>
              </a:ext>
            </a:extLst>
          </p:cNvPr>
          <p:cNvSpPr txBox="1"/>
          <p:nvPr/>
        </p:nvSpPr>
        <p:spPr>
          <a:xfrm>
            <a:off x="4459507" y="14123578"/>
            <a:ext cx="89283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effectLst/>
                <a:ea typeface="Times New Roman" panose="02020603050405020304" pitchFamily="18" charset="0"/>
              </a:rPr>
              <a:t>Rivers</a:t>
            </a:r>
            <a:endParaRPr lang="en-GB" sz="16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BE2025D5-CEA9-A9CB-3E80-CEAB51BBAEC5}"/>
              </a:ext>
            </a:extLst>
          </p:cNvPr>
          <p:cNvSpPr txBox="1"/>
          <p:nvPr/>
        </p:nvSpPr>
        <p:spPr>
          <a:xfrm>
            <a:off x="2954614" y="14361559"/>
            <a:ext cx="104834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effectLst/>
                <a:ea typeface="Times New Roman" panose="02020603050405020304" pitchFamily="18" charset="0"/>
              </a:rPr>
              <a:t>Climate &amp; Landscapes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F68152F1-3DD1-AB09-0E60-FD56A665F2DF}"/>
              </a:ext>
            </a:extLst>
          </p:cNvPr>
          <p:cNvSpPr txBox="1"/>
          <p:nvPr/>
        </p:nvSpPr>
        <p:spPr>
          <a:xfrm>
            <a:off x="4182939" y="13262190"/>
            <a:ext cx="100395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effectLst/>
                <a:ea typeface="Times New Roman" panose="02020603050405020304" pitchFamily="18" charset="0"/>
              </a:rPr>
              <a:t>Mountains</a:t>
            </a:r>
            <a:endParaRPr lang="en-GB" sz="16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A95794F4-30D3-4C7B-86D3-FEDB12F60E8C}"/>
              </a:ext>
            </a:extLst>
          </p:cNvPr>
          <p:cNvSpPr txBox="1"/>
          <p:nvPr/>
        </p:nvSpPr>
        <p:spPr>
          <a:xfrm>
            <a:off x="1541286" y="14361559"/>
            <a:ext cx="153697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effectLst/>
                <a:ea typeface="Times New Roman" panose="02020603050405020304" pitchFamily="18" charset="0"/>
              </a:rPr>
              <a:t>Human &amp; Physical Features</a:t>
            </a:r>
            <a:endParaRPr lang="en-GB" sz="16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39D006DD-1F75-2586-1C2F-A4D0CD0ECEDF}"/>
              </a:ext>
            </a:extLst>
          </p:cNvPr>
          <p:cNvSpPr txBox="1"/>
          <p:nvPr/>
        </p:nvSpPr>
        <p:spPr>
          <a:xfrm>
            <a:off x="409377" y="14280171"/>
            <a:ext cx="130134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effectLst/>
                <a:ea typeface="Times New Roman" panose="02020603050405020304" pitchFamily="18" charset="0"/>
              </a:rPr>
              <a:t>Latitude &amp; Longitude</a:t>
            </a:r>
            <a:endParaRPr lang="en-GB" sz="16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ECEEACFE-3A8E-8564-ADBD-DB7D8B45ED1B}"/>
              </a:ext>
            </a:extLst>
          </p:cNvPr>
          <p:cNvSpPr txBox="1"/>
          <p:nvPr/>
        </p:nvSpPr>
        <p:spPr>
          <a:xfrm>
            <a:off x="186786" y="13416079"/>
            <a:ext cx="1078670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effectLst/>
                <a:ea typeface="Times New Roman" panose="02020603050405020304" pitchFamily="18" charset="0"/>
              </a:rPr>
              <a:t>Continents, Countries &amp; Cities</a:t>
            </a:r>
            <a:endParaRPr lang="en-GB" sz="16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B53C5D72-9B70-0B72-CAC3-053AD3E1AF81}"/>
              </a:ext>
            </a:extLst>
          </p:cNvPr>
          <p:cNvSpPr txBox="1"/>
          <p:nvPr/>
        </p:nvSpPr>
        <p:spPr>
          <a:xfrm>
            <a:off x="1530924" y="13262190"/>
            <a:ext cx="107867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Biomes</a:t>
            </a:r>
            <a:endParaRPr lang="en-GB" sz="16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CAABE906-2C7F-D6C7-C237-DF89105FA236}"/>
              </a:ext>
            </a:extLst>
          </p:cNvPr>
          <p:cNvSpPr txBox="1"/>
          <p:nvPr/>
        </p:nvSpPr>
        <p:spPr>
          <a:xfrm>
            <a:off x="357945" y="12314338"/>
            <a:ext cx="1275907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Using technology responsibly </a:t>
            </a:r>
            <a:endParaRPr lang="en-GB" sz="16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5B82FB73-CA7E-B032-5B7F-6CE0A755C56B}"/>
              </a:ext>
            </a:extLst>
          </p:cNvPr>
          <p:cNvSpPr txBox="1"/>
          <p:nvPr/>
        </p:nvSpPr>
        <p:spPr>
          <a:xfrm>
            <a:off x="186786" y="11055498"/>
            <a:ext cx="117325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effectLst/>
                <a:ea typeface="Times New Roman" panose="02020603050405020304" pitchFamily="18" charset="0"/>
              </a:rPr>
              <a:t>Longitude &amp; Latitude</a:t>
            </a:r>
            <a:endParaRPr lang="en-GB" sz="16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CEB35869-AD24-D841-A55C-A69F3F9683EF}"/>
              </a:ext>
            </a:extLst>
          </p:cNvPr>
          <p:cNvSpPr txBox="1"/>
          <p:nvPr/>
        </p:nvSpPr>
        <p:spPr>
          <a:xfrm>
            <a:off x="1313092" y="11872721"/>
            <a:ext cx="170871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/>
              <a:t>Contour Lines</a:t>
            </a:r>
            <a:endParaRPr lang="en-US" dirty="0"/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6742A69A-ABD5-05E1-3B30-EF578C49C88B}"/>
              </a:ext>
            </a:extLst>
          </p:cNvPr>
          <p:cNvSpPr txBox="1"/>
          <p:nvPr/>
        </p:nvSpPr>
        <p:spPr>
          <a:xfrm>
            <a:off x="1633852" y="10814752"/>
            <a:ext cx="132375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/>
              <a:t>OS Maps</a:t>
            </a:r>
            <a:endParaRPr lang="en-US" sz="1400" dirty="0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2F6DE3A4-05FA-DF33-1789-7FFBFA21ADE8}"/>
              </a:ext>
            </a:extLst>
          </p:cNvPr>
          <p:cNvSpPr txBox="1"/>
          <p:nvPr/>
        </p:nvSpPr>
        <p:spPr>
          <a:xfrm>
            <a:off x="2448525" y="11839381"/>
            <a:ext cx="104165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effectLst/>
                <a:ea typeface="Times New Roman" panose="02020603050405020304" pitchFamily="18" charset="0"/>
              </a:rPr>
              <a:t>Settlement Shapes</a:t>
            </a:r>
            <a:endParaRPr lang="en-US" dirty="0"/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29E6904F-295B-F7FD-E4AA-F4DD24795771}"/>
              </a:ext>
            </a:extLst>
          </p:cNvPr>
          <p:cNvSpPr txBox="1"/>
          <p:nvPr/>
        </p:nvSpPr>
        <p:spPr>
          <a:xfrm>
            <a:off x="3468958" y="11858889"/>
            <a:ext cx="113941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effectLst/>
                <a:ea typeface="Times New Roman" panose="02020603050405020304" pitchFamily="18" charset="0"/>
              </a:rPr>
              <a:t>Site &amp; Situation</a:t>
            </a:r>
            <a:endParaRPr lang="en-US" sz="1400" dirty="0"/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D2BEB0C7-E7EA-CB32-BECF-6DF973AA67C8}"/>
              </a:ext>
            </a:extLst>
          </p:cNvPr>
          <p:cNvSpPr txBox="1"/>
          <p:nvPr/>
        </p:nvSpPr>
        <p:spPr>
          <a:xfrm>
            <a:off x="3007178" y="10678350"/>
            <a:ext cx="138754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Settlement Sizes</a:t>
            </a:r>
            <a:endParaRPr lang="en-GB" sz="16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2AFD2B3-8266-5182-450B-A682ACE83CC8}"/>
              </a:ext>
            </a:extLst>
          </p:cNvPr>
          <p:cNvSpPr txBox="1"/>
          <p:nvPr/>
        </p:nvSpPr>
        <p:spPr>
          <a:xfrm>
            <a:off x="4378957" y="11811166"/>
            <a:ext cx="203267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effectLst/>
                <a:ea typeface="Times New Roman" panose="02020603050405020304" pitchFamily="18" charset="0"/>
              </a:rPr>
              <a:t>Tropical Rainforests, Deserts &amp; Polar Regions</a:t>
            </a:r>
            <a:endParaRPr lang="en-GB" sz="16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4A1C8604-F0E5-A864-DE81-635A11CA9D6B}"/>
              </a:ext>
            </a:extLst>
          </p:cNvPr>
          <p:cNvSpPr txBox="1"/>
          <p:nvPr/>
        </p:nvSpPr>
        <p:spPr>
          <a:xfrm>
            <a:off x="4600255" y="10744177"/>
            <a:ext cx="134998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Climate Zones</a:t>
            </a:r>
            <a:endParaRPr lang="en-GB" sz="16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126BA92D-49B3-C089-82BC-D1F71230305C}"/>
              </a:ext>
            </a:extLst>
          </p:cNvPr>
          <p:cNvSpPr txBox="1"/>
          <p:nvPr/>
        </p:nvSpPr>
        <p:spPr>
          <a:xfrm>
            <a:off x="5909087" y="10750643"/>
            <a:ext cx="155349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Adaptation</a:t>
            </a:r>
            <a:endParaRPr lang="en-GB" sz="16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3E173C37-25AC-DE19-95D6-FD2D6CB62235}"/>
              </a:ext>
            </a:extLst>
          </p:cNvPr>
          <p:cNvSpPr txBox="1"/>
          <p:nvPr/>
        </p:nvSpPr>
        <p:spPr>
          <a:xfrm>
            <a:off x="7376037" y="10814752"/>
            <a:ext cx="216796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a typeface="Times New Roman" panose="02020603050405020304" pitchFamily="18" charset="0"/>
              </a:rPr>
              <a:t>Measuring Development</a:t>
            </a:r>
            <a:endParaRPr lang="en-GB" sz="16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3FEF3AD7-157B-B635-C91E-EBFC7AD7AF9D}"/>
              </a:ext>
            </a:extLst>
          </p:cNvPr>
          <p:cNvSpPr txBox="1"/>
          <p:nvPr/>
        </p:nvSpPr>
        <p:spPr>
          <a:xfrm>
            <a:off x="6571336" y="11863399"/>
            <a:ext cx="193730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LICs, HICs &amp; NEEs</a:t>
            </a:r>
            <a:endParaRPr lang="en-US" sz="1400" dirty="0"/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0E78AAC0-9B5A-1564-1F1B-E0B53CDD5F92}"/>
              </a:ext>
            </a:extLst>
          </p:cNvPr>
          <p:cNvSpPr txBox="1"/>
          <p:nvPr/>
        </p:nvSpPr>
        <p:spPr>
          <a:xfrm>
            <a:off x="8609850" y="11717165"/>
            <a:ext cx="115809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ea typeface="Times New Roman" panose="02020603050405020304" pitchFamily="18" charset="0"/>
              </a:rPr>
              <a:t>China and Lesotho</a:t>
            </a:r>
            <a:endParaRPr lang="en-US" sz="1400" dirty="0"/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8898DB7A-5B9F-CCB9-B3FF-4EB5FA451688}"/>
              </a:ext>
            </a:extLst>
          </p:cNvPr>
          <p:cNvSpPr txBox="1"/>
          <p:nvPr/>
        </p:nvSpPr>
        <p:spPr>
          <a:xfrm>
            <a:off x="8718949" y="9950985"/>
            <a:ext cx="1737514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cs typeface="Times New Roman" panose="02020603050405020304" pitchFamily="18" charset="0"/>
              </a:rPr>
              <a:t>Types of relationships and their impact</a:t>
            </a:r>
            <a:endParaRPr lang="en-US" sz="1400" dirty="0">
              <a:cs typeface="Times New Roman" panose="02020603050405020304" pitchFamily="18" charset="0"/>
            </a:endParaRP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5853EFCD-8504-59CB-D36A-46B5E09411A2}"/>
              </a:ext>
            </a:extLst>
          </p:cNvPr>
          <p:cNvSpPr txBox="1"/>
          <p:nvPr/>
        </p:nvSpPr>
        <p:spPr>
          <a:xfrm>
            <a:off x="7421782" y="8373883"/>
            <a:ext cx="173751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effectLst/>
                <a:ea typeface="Times New Roman" panose="02020603050405020304" pitchFamily="18" charset="0"/>
              </a:rPr>
              <a:t>Mitigation &amp; adaptation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E6EBBDD4-C678-E886-8504-D3419F8EF181}"/>
              </a:ext>
            </a:extLst>
          </p:cNvPr>
          <p:cNvSpPr txBox="1"/>
          <p:nvPr/>
        </p:nvSpPr>
        <p:spPr>
          <a:xfrm>
            <a:off x="7371415" y="9488364"/>
            <a:ext cx="237154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Growth of Tourism</a:t>
            </a:r>
            <a:endParaRPr lang="en-US" dirty="0"/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4C0F0EB3-3CFB-6653-F147-86048A0BD0FD}"/>
              </a:ext>
            </a:extLst>
          </p:cNvPr>
          <p:cNvSpPr txBox="1"/>
          <p:nvPr/>
        </p:nvSpPr>
        <p:spPr>
          <a:xfrm>
            <a:off x="6372348" y="8368744"/>
            <a:ext cx="116763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effectLst/>
                <a:ea typeface="Times New Roman" panose="02020603050405020304" pitchFamily="18" charset="0"/>
              </a:rPr>
              <a:t>Greenhouse Effect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825377C5-B7A2-4504-EC94-3B4112175C7D}"/>
              </a:ext>
            </a:extLst>
          </p:cNvPr>
          <p:cNvSpPr txBox="1"/>
          <p:nvPr/>
        </p:nvSpPr>
        <p:spPr>
          <a:xfrm>
            <a:off x="6208440" y="9479113"/>
            <a:ext cx="165751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Global Effects </a:t>
            </a:r>
            <a:endParaRPr lang="en-US" dirty="0"/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C8C4558D-42B9-9697-A509-5BCE200251CE}"/>
              </a:ext>
            </a:extLst>
          </p:cNvPr>
          <p:cNvSpPr txBox="1"/>
          <p:nvPr/>
        </p:nvSpPr>
        <p:spPr>
          <a:xfrm>
            <a:off x="4964930" y="8367044"/>
            <a:ext cx="136258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effectLst/>
                <a:ea typeface="Times New Roman" panose="02020603050405020304" pitchFamily="18" charset="0"/>
              </a:rPr>
              <a:t>River &amp; Coastal Processes</a:t>
            </a:r>
            <a:endParaRPr lang="en-US" dirty="0"/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9E948B34-4B78-7DD3-1DEC-8AE6029B666D}"/>
              </a:ext>
            </a:extLst>
          </p:cNvPr>
          <p:cNvSpPr txBox="1"/>
          <p:nvPr/>
        </p:nvSpPr>
        <p:spPr>
          <a:xfrm>
            <a:off x="239278" y="9516428"/>
            <a:ext cx="14302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/>
              <a:t>Birth and Death Rates</a:t>
            </a:r>
            <a:endParaRPr lang="en-US" sz="1400" dirty="0"/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A916190C-535D-0C72-E1A6-4251265495B6}"/>
              </a:ext>
            </a:extLst>
          </p:cNvPr>
          <p:cNvSpPr txBox="1"/>
          <p:nvPr/>
        </p:nvSpPr>
        <p:spPr>
          <a:xfrm>
            <a:off x="5052772" y="9494695"/>
            <a:ext cx="127383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ea typeface="Times New Roman" panose="02020603050405020304" pitchFamily="18" charset="0"/>
              </a:rPr>
              <a:t>Management </a:t>
            </a:r>
          </a:p>
          <a:p>
            <a:pPr algn="ctr"/>
            <a:r>
              <a:rPr lang="en-GB" sz="1400" dirty="0">
                <a:effectLst/>
                <a:ea typeface="Times New Roman" panose="02020603050405020304" pitchFamily="18" charset="0"/>
              </a:rPr>
              <a:t>Strategies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490653A1-B6A2-B6B4-1B18-B303B144A800}"/>
              </a:ext>
            </a:extLst>
          </p:cNvPr>
          <p:cNvSpPr txBox="1"/>
          <p:nvPr/>
        </p:nvSpPr>
        <p:spPr>
          <a:xfrm>
            <a:off x="2587765" y="8487800"/>
            <a:ext cx="185213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Plate Tectonics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2EFBDD0A-5F2D-B375-3CC5-733BF8C5D85C}"/>
              </a:ext>
            </a:extLst>
          </p:cNvPr>
          <p:cNvSpPr txBox="1"/>
          <p:nvPr/>
        </p:nvSpPr>
        <p:spPr>
          <a:xfrm>
            <a:off x="1523996" y="9725626"/>
            <a:ext cx="119952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Sustainability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52A93093-F152-A7B1-9081-C35BA40097B9}"/>
              </a:ext>
            </a:extLst>
          </p:cNvPr>
          <p:cNvSpPr txBox="1"/>
          <p:nvPr/>
        </p:nvSpPr>
        <p:spPr>
          <a:xfrm>
            <a:off x="1160842" y="8538074"/>
            <a:ext cx="175550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effectLst/>
                <a:ea typeface="Times New Roman" panose="02020603050405020304" pitchFamily="18" charset="0"/>
              </a:rPr>
              <a:t>Aging Population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54655DED-6847-31DB-5859-1F03ED658423}"/>
              </a:ext>
            </a:extLst>
          </p:cNvPr>
          <p:cNvSpPr txBox="1"/>
          <p:nvPr/>
        </p:nvSpPr>
        <p:spPr>
          <a:xfrm>
            <a:off x="3703679" y="8566589"/>
            <a:ext cx="138209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400" dirty="0"/>
              <a:t>River Profile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32F21495-A5E3-324A-2E52-F5C8C7C9C171}"/>
              </a:ext>
            </a:extLst>
          </p:cNvPr>
          <p:cNvSpPr txBox="1"/>
          <p:nvPr/>
        </p:nvSpPr>
        <p:spPr>
          <a:xfrm>
            <a:off x="171934" y="8681277"/>
            <a:ext cx="1129332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cs typeface="Times New Roman" panose="02020603050405020304" pitchFamily="18" charset="0"/>
              </a:rPr>
              <a:t>Population Density &amp; Distribution</a:t>
            </a:r>
            <a:endParaRPr lang="en-GB" sz="14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4D637610-8DD1-A578-C14F-3CB308E9CFE7}"/>
              </a:ext>
            </a:extLst>
          </p:cNvPr>
          <p:cNvSpPr txBox="1"/>
          <p:nvPr/>
        </p:nvSpPr>
        <p:spPr>
          <a:xfrm>
            <a:off x="186786" y="6852779"/>
            <a:ext cx="153528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</a:rPr>
              <a:t>Hazard Risks</a:t>
            </a: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84780355-7220-6C0D-0B60-2AA82E5BBDD9}"/>
              </a:ext>
            </a:extLst>
          </p:cNvPr>
          <p:cNvSpPr txBox="1"/>
          <p:nvPr/>
        </p:nvSpPr>
        <p:spPr>
          <a:xfrm>
            <a:off x="2027298" y="7418706"/>
            <a:ext cx="218521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solidFill>
                  <a:schemeClr val="tx1">
                    <a:lumMod val="95000"/>
                    <a:lumOff val="5000"/>
                  </a:schemeClr>
                </a:solidFill>
                <a:ea typeface="Times New Roman" panose="02020603050405020304" pitchFamily="18" charset="0"/>
              </a:rPr>
              <a:t>Immediate and Long-term Responses</a:t>
            </a:r>
            <a:endParaRPr lang="en-GB" sz="1400" dirty="0">
              <a:solidFill>
                <a:schemeClr val="tx1">
                  <a:lumMod val="95000"/>
                  <a:lumOff val="5000"/>
                </a:schemeClr>
              </a:solidFill>
              <a:effectLst/>
              <a:ea typeface="Times New Roman" panose="02020603050405020304" pitchFamily="18" charset="0"/>
            </a:endParaRP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02D89BCB-B682-6421-C6DF-1F2821A1C14C}"/>
              </a:ext>
            </a:extLst>
          </p:cNvPr>
          <p:cNvSpPr txBox="1"/>
          <p:nvPr/>
        </p:nvSpPr>
        <p:spPr>
          <a:xfrm>
            <a:off x="1455911" y="6319712"/>
            <a:ext cx="272702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Primary and Secondary Effects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7397C0B8-ABF2-643F-CC09-EEE90D2EAD3E}"/>
              </a:ext>
            </a:extLst>
          </p:cNvPr>
          <p:cNvSpPr txBox="1"/>
          <p:nvPr/>
        </p:nvSpPr>
        <p:spPr>
          <a:xfrm>
            <a:off x="3622065" y="6233693"/>
            <a:ext cx="189054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solidFill>
                  <a:schemeClr val="tx1">
                    <a:lumMod val="95000"/>
                    <a:lumOff val="5000"/>
                  </a:schemeClr>
                </a:solidFill>
                <a:ea typeface="Times New Roman" panose="02020603050405020304" pitchFamily="18" charset="0"/>
              </a:rPr>
              <a:t>G</a:t>
            </a:r>
            <a:r>
              <a:rPr lang="en-GB" sz="14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</a:rPr>
              <a:t>lobal Atmospheric Circulation</a:t>
            </a:r>
            <a:endParaRPr lang="en-US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624C5E56-2C2D-C89E-3D9B-A130D0E9CC9B}"/>
              </a:ext>
            </a:extLst>
          </p:cNvPr>
          <p:cNvSpPr txBox="1"/>
          <p:nvPr/>
        </p:nvSpPr>
        <p:spPr>
          <a:xfrm>
            <a:off x="4196227" y="7381561"/>
            <a:ext cx="106196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</a:rPr>
              <a:t>Tropical Storms</a:t>
            </a: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27636AB7-BDB1-0B80-EA9E-83CF5A4323AD}"/>
              </a:ext>
            </a:extLst>
          </p:cNvPr>
          <p:cNvSpPr txBox="1"/>
          <p:nvPr/>
        </p:nvSpPr>
        <p:spPr>
          <a:xfrm>
            <a:off x="5288040" y="6195672"/>
            <a:ext cx="106793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</a:rPr>
              <a:t>Greenhouse Gas Effect</a:t>
            </a:r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CC9F0886-8F81-96EC-31FA-51D779C36F70}"/>
              </a:ext>
            </a:extLst>
          </p:cNvPr>
          <p:cNvSpPr txBox="1"/>
          <p:nvPr/>
        </p:nvSpPr>
        <p:spPr>
          <a:xfrm>
            <a:off x="4997417" y="7364748"/>
            <a:ext cx="120533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</a:rPr>
              <a:t>Milankovitch Cycles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13A4A988-2B40-4840-B237-C53C98C50815}"/>
              </a:ext>
            </a:extLst>
          </p:cNvPr>
          <p:cNvSpPr txBox="1"/>
          <p:nvPr/>
        </p:nvSpPr>
        <p:spPr>
          <a:xfrm>
            <a:off x="6273354" y="6244821"/>
            <a:ext cx="152587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</a:rPr>
              <a:t>Adaptation and Mitigation</a:t>
            </a:r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7EE3A1C5-5F56-CDBA-4228-E491A2A8056D}"/>
              </a:ext>
            </a:extLst>
          </p:cNvPr>
          <p:cNvSpPr txBox="1"/>
          <p:nvPr/>
        </p:nvSpPr>
        <p:spPr>
          <a:xfrm>
            <a:off x="6251380" y="7401743"/>
            <a:ext cx="148645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</a:rPr>
              <a:t>Natural and Human Causes</a:t>
            </a:r>
            <a:endParaRPr lang="en-US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6550443D-D64C-2843-3627-9F3E3EF4399C}"/>
              </a:ext>
            </a:extLst>
          </p:cNvPr>
          <p:cNvSpPr txBox="1"/>
          <p:nvPr/>
        </p:nvSpPr>
        <p:spPr>
          <a:xfrm>
            <a:off x="8979647" y="6488739"/>
            <a:ext cx="162305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</a:rPr>
              <a:t>Urban Growth</a:t>
            </a: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A93FA7F5-B40C-39C4-3879-39E4B89966E4}"/>
              </a:ext>
            </a:extLst>
          </p:cNvPr>
          <p:cNvSpPr txBox="1"/>
          <p:nvPr/>
        </p:nvSpPr>
        <p:spPr>
          <a:xfrm>
            <a:off x="7702327" y="7497120"/>
            <a:ext cx="151538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</a:rPr>
              <a:t>Migration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899E765A-9C8F-A794-2067-554603713488}"/>
              </a:ext>
            </a:extLst>
          </p:cNvPr>
          <p:cNvSpPr txBox="1"/>
          <p:nvPr/>
        </p:nvSpPr>
        <p:spPr>
          <a:xfrm>
            <a:off x="8992766" y="7137990"/>
            <a:ext cx="164060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</a:rPr>
              <a:t>Natural Increase</a:t>
            </a:r>
            <a:endParaRPr lang="en-US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608D8C4B-D948-CA78-B77E-ED3E8716AE59}"/>
              </a:ext>
            </a:extLst>
          </p:cNvPr>
          <p:cNvSpPr txBox="1"/>
          <p:nvPr/>
        </p:nvSpPr>
        <p:spPr>
          <a:xfrm>
            <a:off x="8690391" y="5902880"/>
            <a:ext cx="164060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</a:rPr>
              <a:t>Rural-Urban Migration</a:t>
            </a:r>
          </a:p>
        </p:txBody>
      </p:sp>
      <p:sp>
        <p:nvSpPr>
          <p:cNvPr id="163" name="TextBox 162">
            <a:extLst>
              <a:ext uri="{FF2B5EF4-FFF2-40B4-BE49-F238E27FC236}">
                <a16:creationId xmlns:a16="http://schemas.microsoft.com/office/drawing/2014/main" id="{1C917FE8-9652-0E67-096E-758C62D39143}"/>
              </a:ext>
            </a:extLst>
          </p:cNvPr>
          <p:cNvSpPr txBox="1"/>
          <p:nvPr/>
        </p:nvSpPr>
        <p:spPr>
          <a:xfrm>
            <a:off x="9329365" y="6811710"/>
            <a:ext cx="100816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</a:rPr>
              <a:t>Favelas</a:t>
            </a:r>
            <a:endParaRPr lang="en-US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22AEEBEB-06C3-D68A-2016-6AF54F895214}"/>
              </a:ext>
            </a:extLst>
          </p:cNvPr>
          <p:cNvSpPr txBox="1"/>
          <p:nvPr/>
        </p:nvSpPr>
        <p:spPr>
          <a:xfrm>
            <a:off x="8690391" y="5003217"/>
            <a:ext cx="147077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Biomes</a:t>
            </a:r>
            <a:endParaRPr lang="en-GB" sz="14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171" name="TextBox 170">
            <a:extLst>
              <a:ext uri="{FF2B5EF4-FFF2-40B4-BE49-F238E27FC236}">
                <a16:creationId xmlns:a16="http://schemas.microsoft.com/office/drawing/2014/main" id="{2972AF54-ABE0-5F87-A6A9-46C2A0A01685}"/>
              </a:ext>
            </a:extLst>
          </p:cNvPr>
          <p:cNvSpPr txBox="1"/>
          <p:nvPr/>
        </p:nvSpPr>
        <p:spPr>
          <a:xfrm>
            <a:off x="2439537" y="4174188"/>
            <a:ext cx="183554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effectLst/>
                <a:ea typeface="Times New Roman" panose="02020603050405020304" pitchFamily="18" charset="0"/>
              </a:rPr>
              <a:t>Fluvial Processes and Landforms</a:t>
            </a:r>
          </a:p>
        </p:txBody>
      </p:sp>
      <p:sp>
        <p:nvSpPr>
          <p:cNvPr id="173" name="TextBox 172">
            <a:extLst>
              <a:ext uri="{FF2B5EF4-FFF2-40B4-BE49-F238E27FC236}">
                <a16:creationId xmlns:a16="http://schemas.microsoft.com/office/drawing/2014/main" id="{359FDF7C-407C-0B3C-534A-5E5B04BC6582}"/>
              </a:ext>
            </a:extLst>
          </p:cNvPr>
          <p:cNvSpPr txBox="1"/>
          <p:nvPr/>
        </p:nvSpPr>
        <p:spPr>
          <a:xfrm>
            <a:off x="7562414" y="3891009"/>
            <a:ext cx="1417233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solidFill>
                  <a:srgbClr val="000000"/>
                </a:solidFill>
                <a:ea typeface="Times New Roman" panose="02020603050405020304" pitchFamily="18" charset="0"/>
              </a:rPr>
              <a:t>Biotic and </a:t>
            </a:r>
          </a:p>
          <a:p>
            <a:pPr algn="ctr"/>
            <a:r>
              <a:rPr lang="en-GB" sz="1400" dirty="0">
                <a:solidFill>
                  <a:srgbClr val="000000"/>
                </a:solidFill>
              </a:rPr>
              <a:t>Abiotic Components</a:t>
            </a:r>
            <a:endParaRPr lang="en-US" sz="1400" dirty="0"/>
          </a:p>
        </p:txBody>
      </p:sp>
      <p:sp>
        <p:nvSpPr>
          <p:cNvPr id="175" name="TextBox 174">
            <a:extLst>
              <a:ext uri="{FF2B5EF4-FFF2-40B4-BE49-F238E27FC236}">
                <a16:creationId xmlns:a16="http://schemas.microsoft.com/office/drawing/2014/main" id="{07684ED8-A3A8-B21E-DBAE-80DE27E0BCE8}"/>
              </a:ext>
            </a:extLst>
          </p:cNvPr>
          <p:cNvSpPr txBox="1"/>
          <p:nvPr/>
        </p:nvSpPr>
        <p:spPr>
          <a:xfrm>
            <a:off x="5415662" y="5363464"/>
            <a:ext cx="286048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</a:rPr>
              <a:t>Tropical Rain Forests</a:t>
            </a:r>
          </a:p>
        </p:txBody>
      </p:sp>
      <p:sp>
        <p:nvSpPr>
          <p:cNvPr id="177" name="TextBox 176">
            <a:extLst>
              <a:ext uri="{FF2B5EF4-FFF2-40B4-BE49-F238E27FC236}">
                <a16:creationId xmlns:a16="http://schemas.microsoft.com/office/drawing/2014/main" id="{329154EE-9EBE-422F-8F78-07377384C14B}"/>
              </a:ext>
            </a:extLst>
          </p:cNvPr>
          <p:cNvSpPr txBox="1"/>
          <p:nvPr/>
        </p:nvSpPr>
        <p:spPr>
          <a:xfrm>
            <a:off x="8276149" y="5333197"/>
            <a:ext cx="174366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Interrelationships</a:t>
            </a:r>
            <a:endParaRPr lang="en-GB" sz="14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185" name="TextBox 184">
            <a:extLst>
              <a:ext uri="{FF2B5EF4-FFF2-40B4-BE49-F238E27FC236}">
                <a16:creationId xmlns:a16="http://schemas.microsoft.com/office/drawing/2014/main" id="{68F3B1DA-E932-61C9-9F12-37209912D7B6}"/>
              </a:ext>
            </a:extLst>
          </p:cNvPr>
          <p:cNvSpPr txBox="1"/>
          <p:nvPr/>
        </p:nvSpPr>
        <p:spPr>
          <a:xfrm>
            <a:off x="4318473" y="4181057"/>
            <a:ext cx="167929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Uplands and Low Land Areas</a:t>
            </a:r>
            <a:endParaRPr lang="en-GB" sz="14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187" name="TextBox 186">
            <a:extLst>
              <a:ext uri="{FF2B5EF4-FFF2-40B4-BE49-F238E27FC236}">
                <a16:creationId xmlns:a16="http://schemas.microsoft.com/office/drawing/2014/main" id="{F35ED239-8298-AC46-A3C7-7C5E3368718B}"/>
              </a:ext>
            </a:extLst>
          </p:cNvPr>
          <p:cNvSpPr txBox="1"/>
          <p:nvPr/>
        </p:nvSpPr>
        <p:spPr>
          <a:xfrm>
            <a:off x="3123469" y="5312323"/>
            <a:ext cx="218792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Coastal Processes and Landforms</a:t>
            </a:r>
            <a:endParaRPr lang="en-US" dirty="0"/>
          </a:p>
        </p:txBody>
      </p:sp>
      <p:sp>
        <p:nvSpPr>
          <p:cNvPr id="189" name="TextBox 188">
            <a:extLst>
              <a:ext uri="{FF2B5EF4-FFF2-40B4-BE49-F238E27FC236}">
                <a16:creationId xmlns:a16="http://schemas.microsoft.com/office/drawing/2014/main" id="{4CA2C178-DBE8-B3A0-EF23-A9FF552A740B}"/>
              </a:ext>
            </a:extLst>
          </p:cNvPr>
          <p:cNvSpPr txBox="1"/>
          <p:nvPr/>
        </p:nvSpPr>
        <p:spPr>
          <a:xfrm>
            <a:off x="573064" y="4257393"/>
            <a:ext cx="216830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Geographical Enquiry</a:t>
            </a:r>
            <a:endParaRPr lang="en-GB" sz="14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191" name="TextBox 190">
            <a:extLst>
              <a:ext uri="{FF2B5EF4-FFF2-40B4-BE49-F238E27FC236}">
                <a16:creationId xmlns:a16="http://schemas.microsoft.com/office/drawing/2014/main" id="{1D0F0A60-F1D1-220E-B86B-5F3A1F8D2DA7}"/>
              </a:ext>
            </a:extLst>
          </p:cNvPr>
          <p:cNvSpPr txBox="1"/>
          <p:nvPr/>
        </p:nvSpPr>
        <p:spPr>
          <a:xfrm>
            <a:off x="1601847" y="5341112"/>
            <a:ext cx="174366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Management Strategies</a:t>
            </a:r>
            <a:endParaRPr lang="en-GB" sz="14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193" name="TextBox 192">
            <a:extLst>
              <a:ext uri="{FF2B5EF4-FFF2-40B4-BE49-F238E27FC236}">
                <a16:creationId xmlns:a16="http://schemas.microsoft.com/office/drawing/2014/main" id="{1F27A6E2-E7E0-3902-1917-FEB4075D39F5}"/>
              </a:ext>
            </a:extLst>
          </p:cNvPr>
          <p:cNvSpPr txBox="1"/>
          <p:nvPr/>
        </p:nvSpPr>
        <p:spPr>
          <a:xfrm>
            <a:off x="-115474" y="4514587"/>
            <a:ext cx="184316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solidFill>
                  <a:srgbClr val="000000"/>
                </a:solidFill>
                <a:ea typeface="Times New Roman" panose="02020603050405020304" pitchFamily="18" charset="0"/>
              </a:rPr>
              <a:t>Primary and Secondary Evidence</a:t>
            </a:r>
            <a:endParaRPr lang="en-US" sz="1400" dirty="0"/>
          </a:p>
        </p:txBody>
      </p:sp>
      <p:sp>
        <p:nvSpPr>
          <p:cNvPr id="194" name="TextBox 193">
            <a:extLst>
              <a:ext uri="{FF2B5EF4-FFF2-40B4-BE49-F238E27FC236}">
                <a16:creationId xmlns:a16="http://schemas.microsoft.com/office/drawing/2014/main" id="{1F9CA278-4765-F892-FEEC-2A21BF9A5D70}"/>
              </a:ext>
            </a:extLst>
          </p:cNvPr>
          <p:cNvSpPr txBox="1"/>
          <p:nvPr/>
        </p:nvSpPr>
        <p:spPr>
          <a:xfrm>
            <a:off x="29399" y="1954346"/>
            <a:ext cx="130042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effectLst/>
                <a:ea typeface="Times New Roman" panose="02020603050405020304" pitchFamily="18" charset="0"/>
              </a:rPr>
              <a:t>Development Gap</a:t>
            </a:r>
            <a:endParaRPr lang="en-US" dirty="0"/>
          </a:p>
        </p:txBody>
      </p:sp>
      <p:sp>
        <p:nvSpPr>
          <p:cNvPr id="195" name="TextBox 194">
            <a:extLst>
              <a:ext uri="{FF2B5EF4-FFF2-40B4-BE49-F238E27FC236}">
                <a16:creationId xmlns:a16="http://schemas.microsoft.com/office/drawing/2014/main" id="{CCCD3D20-72E3-C235-E7A7-04CD9FE6FE8A}"/>
              </a:ext>
            </a:extLst>
          </p:cNvPr>
          <p:cNvSpPr txBox="1"/>
          <p:nvPr/>
        </p:nvSpPr>
        <p:spPr>
          <a:xfrm>
            <a:off x="1197736" y="1755318"/>
            <a:ext cx="175687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Quality of Life</a:t>
            </a:r>
            <a:endParaRPr lang="en-GB" sz="14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196" name="TextBox 195">
            <a:extLst>
              <a:ext uri="{FF2B5EF4-FFF2-40B4-BE49-F238E27FC236}">
                <a16:creationId xmlns:a16="http://schemas.microsoft.com/office/drawing/2014/main" id="{E60CFA33-2F01-DA5D-B108-810CDF58D782}"/>
              </a:ext>
            </a:extLst>
          </p:cNvPr>
          <p:cNvSpPr txBox="1"/>
          <p:nvPr/>
        </p:nvSpPr>
        <p:spPr>
          <a:xfrm>
            <a:off x="806108" y="2919964"/>
            <a:ext cx="380225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a typeface="Times New Roman" panose="02020603050405020304" pitchFamily="18" charset="0"/>
              </a:rPr>
              <a:t>Social &amp; Economic Measures of Development</a:t>
            </a:r>
            <a:endParaRPr lang="en-GB" sz="14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201" name="TextBox 200">
            <a:extLst>
              <a:ext uri="{FF2B5EF4-FFF2-40B4-BE49-F238E27FC236}">
                <a16:creationId xmlns:a16="http://schemas.microsoft.com/office/drawing/2014/main" id="{C68F9328-0CA8-3E76-3EB3-BEE346EDB1AB}"/>
              </a:ext>
            </a:extLst>
          </p:cNvPr>
          <p:cNvSpPr txBox="1"/>
          <p:nvPr/>
        </p:nvSpPr>
        <p:spPr>
          <a:xfrm>
            <a:off x="2439537" y="1822331"/>
            <a:ext cx="123952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a typeface="Times New Roman" panose="02020603050405020304" pitchFamily="18" charset="0"/>
              </a:rPr>
              <a:t>Tourism</a:t>
            </a:r>
            <a:endParaRPr lang="en-GB" sz="14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203" name="TextBox 202">
            <a:extLst>
              <a:ext uri="{FF2B5EF4-FFF2-40B4-BE49-F238E27FC236}">
                <a16:creationId xmlns:a16="http://schemas.microsoft.com/office/drawing/2014/main" id="{3F857D27-7FC2-FE52-8558-A55459615B4D}"/>
              </a:ext>
            </a:extLst>
          </p:cNvPr>
          <p:cNvSpPr txBox="1"/>
          <p:nvPr/>
        </p:nvSpPr>
        <p:spPr>
          <a:xfrm>
            <a:off x="4617525" y="2922300"/>
            <a:ext cx="177268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Economic &amp; Social Well-being</a:t>
            </a:r>
            <a:endParaRPr lang="en-US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07" name="TextBox 206">
            <a:extLst>
              <a:ext uri="{FF2B5EF4-FFF2-40B4-BE49-F238E27FC236}">
                <a16:creationId xmlns:a16="http://schemas.microsoft.com/office/drawing/2014/main" id="{2BCD752B-B2F6-E4E3-8722-E7E6A47D873A}"/>
              </a:ext>
            </a:extLst>
          </p:cNvPr>
          <p:cNvSpPr txBox="1"/>
          <p:nvPr/>
        </p:nvSpPr>
        <p:spPr>
          <a:xfrm>
            <a:off x="4886268" y="1611151"/>
            <a:ext cx="255945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Changing Demand &amp; Provision of UK Resources</a:t>
            </a:r>
            <a:endParaRPr lang="en-US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10" name="TextBox 209">
            <a:extLst>
              <a:ext uri="{FF2B5EF4-FFF2-40B4-BE49-F238E27FC236}">
                <a16:creationId xmlns:a16="http://schemas.microsoft.com/office/drawing/2014/main" id="{0C7180F6-8795-D65B-0AF8-F0241F71D8B7}"/>
              </a:ext>
            </a:extLst>
          </p:cNvPr>
          <p:cNvSpPr txBox="1"/>
          <p:nvPr/>
        </p:nvSpPr>
        <p:spPr>
          <a:xfrm>
            <a:off x="6450623" y="2923289"/>
            <a:ext cx="308888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Areas of Surplus (security) and </a:t>
            </a:r>
            <a:r>
              <a:rPr lang="en-GB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D</a:t>
            </a:r>
            <a:r>
              <a:rPr lang="en-GB" sz="1400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eficit (insecurity)</a:t>
            </a:r>
            <a:endParaRPr lang="en-GB" sz="1400" dirty="0">
              <a:solidFill>
                <a:schemeClr val="tx1">
                  <a:lumMod val="95000"/>
                  <a:lumOff val="5000"/>
                </a:schemeClr>
              </a:solidFill>
              <a:effectLst/>
              <a:ea typeface="Times New Roman" panose="02020603050405020304" pitchFamily="18" charset="0"/>
            </a:endParaRPr>
          </a:p>
        </p:txBody>
      </p:sp>
      <p:sp>
        <p:nvSpPr>
          <p:cNvPr id="213" name="TextBox 212">
            <a:extLst>
              <a:ext uri="{FF2B5EF4-FFF2-40B4-BE49-F238E27FC236}">
                <a16:creationId xmlns:a16="http://schemas.microsoft.com/office/drawing/2014/main" id="{B7372BAA-3915-4DA7-B622-3607163CE1D6}"/>
              </a:ext>
            </a:extLst>
          </p:cNvPr>
          <p:cNvSpPr txBox="1"/>
          <p:nvPr/>
        </p:nvSpPr>
        <p:spPr>
          <a:xfrm>
            <a:off x="8769549" y="1075222"/>
            <a:ext cx="119995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solidFill>
                  <a:srgbClr val="000000"/>
                </a:solidFill>
              </a:rPr>
              <a:t>Geography for Life</a:t>
            </a:r>
            <a:endParaRPr lang="en-US" sz="1400" dirty="0"/>
          </a:p>
        </p:txBody>
      </p:sp>
      <p:sp>
        <p:nvSpPr>
          <p:cNvPr id="214" name="TextBox 213">
            <a:extLst>
              <a:ext uri="{FF2B5EF4-FFF2-40B4-BE49-F238E27FC236}">
                <a16:creationId xmlns:a16="http://schemas.microsoft.com/office/drawing/2014/main" id="{69703717-B82E-B9CC-FE27-1C4310AFC2BA}"/>
              </a:ext>
            </a:extLst>
          </p:cNvPr>
          <p:cNvSpPr txBox="1"/>
          <p:nvPr/>
        </p:nvSpPr>
        <p:spPr>
          <a:xfrm>
            <a:off x="2090736" y="167962"/>
            <a:ext cx="59477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Geography Curriculum Journey</a:t>
            </a:r>
          </a:p>
        </p:txBody>
      </p:sp>
      <p:sp>
        <p:nvSpPr>
          <p:cNvPr id="215" name="TextBox 214">
            <a:extLst>
              <a:ext uri="{FF2B5EF4-FFF2-40B4-BE49-F238E27FC236}">
                <a16:creationId xmlns:a16="http://schemas.microsoft.com/office/drawing/2014/main" id="{446CED47-D3CB-C7BE-58D7-45D28A049A57}"/>
              </a:ext>
            </a:extLst>
          </p:cNvPr>
          <p:cNvSpPr txBox="1"/>
          <p:nvPr/>
        </p:nvSpPr>
        <p:spPr>
          <a:xfrm>
            <a:off x="3504864" y="12496800"/>
            <a:ext cx="3419296" cy="37374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Key Stage 2</a:t>
            </a:r>
          </a:p>
        </p:txBody>
      </p:sp>
      <p:sp>
        <p:nvSpPr>
          <p:cNvPr id="216" name="TextBox 215">
            <a:extLst>
              <a:ext uri="{FF2B5EF4-FFF2-40B4-BE49-F238E27FC236}">
                <a16:creationId xmlns:a16="http://schemas.microsoft.com/office/drawing/2014/main" id="{80E24D5A-22FC-C9C4-FD05-7ABA66BFB1BC}"/>
              </a:ext>
            </a:extLst>
          </p:cNvPr>
          <p:cNvSpPr txBox="1"/>
          <p:nvPr/>
        </p:nvSpPr>
        <p:spPr>
          <a:xfrm>
            <a:off x="3426610" y="10006003"/>
            <a:ext cx="3419296" cy="37374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Key Stage 3</a:t>
            </a:r>
          </a:p>
        </p:txBody>
      </p:sp>
      <p:sp>
        <p:nvSpPr>
          <p:cNvPr id="217" name="TextBox 216">
            <a:extLst>
              <a:ext uri="{FF2B5EF4-FFF2-40B4-BE49-F238E27FC236}">
                <a16:creationId xmlns:a16="http://schemas.microsoft.com/office/drawing/2014/main" id="{590C40AB-A5C3-33ED-4FA1-6CD801DCF4D8}"/>
              </a:ext>
            </a:extLst>
          </p:cNvPr>
          <p:cNvSpPr txBox="1"/>
          <p:nvPr/>
        </p:nvSpPr>
        <p:spPr>
          <a:xfrm>
            <a:off x="3189382" y="7865127"/>
            <a:ext cx="3419296" cy="37374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Key Stage 3</a:t>
            </a:r>
          </a:p>
        </p:txBody>
      </p:sp>
      <p:sp>
        <p:nvSpPr>
          <p:cNvPr id="218" name="TextBox 217">
            <a:extLst>
              <a:ext uri="{FF2B5EF4-FFF2-40B4-BE49-F238E27FC236}">
                <a16:creationId xmlns:a16="http://schemas.microsoft.com/office/drawing/2014/main" id="{17B738A3-DD6A-74FE-9865-48CB59712BB9}"/>
              </a:ext>
            </a:extLst>
          </p:cNvPr>
          <p:cNvSpPr txBox="1"/>
          <p:nvPr/>
        </p:nvSpPr>
        <p:spPr>
          <a:xfrm>
            <a:off x="3170807" y="5790950"/>
            <a:ext cx="3419296" cy="37374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Key Stage 4</a:t>
            </a:r>
          </a:p>
        </p:txBody>
      </p:sp>
      <p:sp>
        <p:nvSpPr>
          <p:cNvPr id="219" name="TextBox 218">
            <a:extLst>
              <a:ext uri="{FF2B5EF4-FFF2-40B4-BE49-F238E27FC236}">
                <a16:creationId xmlns:a16="http://schemas.microsoft.com/office/drawing/2014/main" id="{91730411-3933-8E33-A398-4F6452A7A9CD}"/>
              </a:ext>
            </a:extLst>
          </p:cNvPr>
          <p:cNvSpPr txBox="1"/>
          <p:nvPr/>
        </p:nvSpPr>
        <p:spPr>
          <a:xfrm>
            <a:off x="3069192" y="3556002"/>
            <a:ext cx="3419296" cy="37374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Key Stage 4</a:t>
            </a:r>
          </a:p>
        </p:txBody>
      </p:sp>
      <p:sp>
        <p:nvSpPr>
          <p:cNvPr id="220" name="TextBox 219">
            <a:extLst>
              <a:ext uri="{FF2B5EF4-FFF2-40B4-BE49-F238E27FC236}">
                <a16:creationId xmlns:a16="http://schemas.microsoft.com/office/drawing/2014/main" id="{8E36D664-3C88-181B-2A1C-B0B677431088}"/>
              </a:ext>
            </a:extLst>
          </p:cNvPr>
          <p:cNvSpPr txBox="1"/>
          <p:nvPr/>
        </p:nvSpPr>
        <p:spPr>
          <a:xfrm>
            <a:off x="3021803" y="986503"/>
            <a:ext cx="3419296" cy="37374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Key Stage 4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40FB098-0DF5-5DED-425B-613C49C11CD6}"/>
              </a:ext>
            </a:extLst>
          </p:cNvPr>
          <p:cNvSpPr txBox="1"/>
          <p:nvPr/>
        </p:nvSpPr>
        <p:spPr>
          <a:xfrm>
            <a:off x="251158" y="7280710"/>
            <a:ext cx="125908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</a:rPr>
              <a:t>Tectonic Plates</a:t>
            </a:r>
            <a:endParaRPr lang="en-US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A0CAD81-CF84-39AE-474F-58B50DE3E421}"/>
              </a:ext>
            </a:extLst>
          </p:cNvPr>
          <p:cNvSpPr txBox="1"/>
          <p:nvPr/>
        </p:nvSpPr>
        <p:spPr>
          <a:xfrm>
            <a:off x="6121370" y="4261514"/>
            <a:ext cx="127539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Deserts</a:t>
            </a:r>
            <a:endParaRPr lang="en-GB" sz="14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39B6CE3-B6F8-000B-176E-8CFB59E78D9C}"/>
              </a:ext>
            </a:extLst>
          </p:cNvPr>
          <p:cNvSpPr txBox="1"/>
          <p:nvPr/>
        </p:nvSpPr>
        <p:spPr>
          <a:xfrm>
            <a:off x="6802662" y="4385107"/>
            <a:ext cx="127539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Food Webs</a:t>
            </a:r>
            <a:endParaRPr lang="en-GB" sz="14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BD31575-422B-2288-2B5E-F383B5FD1532}"/>
              </a:ext>
            </a:extLst>
          </p:cNvPr>
          <p:cNvSpPr txBox="1"/>
          <p:nvPr/>
        </p:nvSpPr>
        <p:spPr>
          <a:xfrm>
            <a:off x="7100142" y="5380277"/>
            <a:ext cx="127539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Nutrient Cycle</a:t>
            </a:r>
            <a:endParaRPr lang="en-GB" sz="14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C2A68B3-670F-7A6C-5723-297AFEE8B85D}"/>
              </a:ext>
            </a:extLst>
          </p:cNvPr>
          <p:cNvSpPr txBox="1"/>
          <p:nvPr/>
        </p:nvSpPr>
        <p:spPr>
          <a:xfrm>
            <a:off x="-164123" y="5028676"/>
            <a:ext cx="1843164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solidFill>
                  <a:srgbClr val="000000"/>
                </a:solidFill>
              </a:rPr>
              <a:t>Data Collection, Interpretation &amp; Presentation </a:t>
            </a:r>
            <a:endParaRPr lang="en-US" sz="14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D933DFF-DE3C-FBB9-21EA-47359842814A}"/>
              </a:ext>
            </a:extLst>
          </p:cNvPr>
          <p:cNvSpPr txBox="1"/>
          <p:nvPr/>
        </p:nvSpPr>
        <p:spPr>
          <a:xfrm>
            <a:off x="29399" y="2464113"/>
            <a:ext cx="130042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effectLst/>
                <a:ea typeface="Times New Roman" panose="02020603050405020304" pitchFamily="18" charset="0"/>
              </a:rPr>
              <a:t>Uneven Development</a:t>
            </a:r>
            <a:endParaRPr lang="en-US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76F5576-98A2-6837-6106-F253693B0CBD}"/>
              </a:ext>
            </a:extLst>
          </p:cNvPr>
          <p:cNvSpPr txBox="1"/>
          <p:nvPr/>
        </p:nvSpPr>
        <p:spPr>
          <a:xfrm>
            <a:off x="3021803" y="1602410"/>
            <a:ext cx="183309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solidFill>
                  <a:srgbClr val="000000"/>
                </a:solidFill>
                <a:ea typeface="Times New Roman" panose="02020603050405020304" pitchFamily="18" charset="0"/>
              </a:rPr>
              <a:t>Rapid Economic Growth in LIC/NEE</a:t>
            </a:r>
            <a:endParaRPr lang="en-GB" sz="14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45477BF-870A-227E-9B8F-C84E832BD102}"/>
              </a:ext>
            </a:extLst>
          </p:cNvPr>
          <p:cNvSpPr txBox="1"/>
          <p:nvPr/>
        </p:nvSpPr>
        <p:spPr>
          <a:xfrm>
            <a:off x="3164170" y="3131706"/>
            <a:ext cx="183309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solidFill>
                  <a:srgbClr val="000000"/>
                </a:solidFill>
                <a:ea typeface="Times New Roman" panose="02020603050405020304" pitchFamily="18" charset="0"/>
              </a:rPr>
              <a:t>UK Economy</a:t>
            </a:r>
            <a:endParaRPr lang="en-GB" sz="14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9E3152CE-1400-51F7-281A-1F9E918DBC8B}"/>
              </a:ext>
            </a:extLst>
          </p:cNvPr>
          <p:cNvSpPr txBox="1"/>
          <p:nvPr/>
        </p:nvSpPr>
        <p:spPr>
          <a:xfrm>
            <a:off x="8769549" y="2320467"/>
            <a:ext cx="183309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/>
              <a:t>S</a:t>
            </a:r>
            <a:r>
              <a:rPr lang="en-GB" sz="14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trategies to Increase </a:t>
            </a:r>
            <a:r>
              <a:rPr lang="en-GB" sz="1400" dirty="0"/>
              <a:t>W</a:t>
            </a:r>
            <a:r>
              <a:rPr lang="en-GB" sz="14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ater </a:t>
            </a:r>
            <a:r>
              <a:rPr lang="en-GB" sz="1400" dirty="0"/>
              <a:t>S</a:t>
            </a:r>
            <a:r>
              <a:rPr lang="en-GB" sz="14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upply</a:t>
            </a:r>
            <a:endParaRPr lang="en-US" sz="1400" dirty="0">
              <a:latin typeface="+mn-lt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38DFB6A7-36FC-A6E1-8A6C-4CBA0FB4D84B}"/>
              </a:ext>
            </a:extLst>
          </p:cNvPr>
          <p:cNvSpPr txBox="1"/>
          <p:nvPr/>
        </p:nvSpPr>
        <p:spPr>
          <a:xfrm>
            <a:off x="2522442" y="9514307"/>
            <a:ext cx="185213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Effects &amp; Responses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EAE72925-26DA-BA84-1CAB-BDF567908F9E}"/>
              </a:ext>
            </a:extLst>
          </p:cNvPr>
          <p:cNvSpPr txBox="1"/>
          <p:nvPr/>
        </p:nvSpPr>
        <p:spPr>
          <a:xfrm>
            <a:off x="3834014" y="9482783"/>
            <a:ext cx="138209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400" dirty="0"/>
              <a:t>Hydrological Cycle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3D75BBBE-6064-88BB-115E-F8BD046CFC20}"/>
              </a:ext>
            </a:extLst>
          </p:cNvPr>
          <p:cNvSpPr txBox="1"/>
          <p:nvPr/>
        </p:nvSpPr>
        <p:spPr>
          <a:xfrm>
            <a:off x="8839438" y="9590504"/>
            <a:ext cx="161309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/>
              <a:t>Impacts &amp; Conflicts</a:t>
            </a:r>
            <a:endParaRPr lang="en-US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3FA2590-0F28-E17E-89DB-BF233164902C}"/>
              </a:ext>
            </a:extLst>
          </p:cNvPr>
          <p:cNvSpPr txBox="1"/>
          <p:nvPr/>
        </p:nvSpPr>
        <p:spPr>
          <a:xfrm>
            <a:off x="-69670" y="11594932"/>
            <a:ext cx="170871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/>
              <a:t>Human &amp; Physical Features</a:t>
            </a: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DFA4A64-E9C2-697D-7053-3BDBDD191A0B}"/>
              </a:ext>
            </a:extLst>
          </p:cNvPr>
          <p:cNvSpPr txBox="1"/>
          <p:nvPr/>
        </p:nvSpPr>
        <p:spPr>
          <a:xfrm>
            <a:off x="1735544" y="10375803"/>
            <a:ext cx="132375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/>
              <a:t>4 &amp; 6 Figure Grids</a:t>
            </a:r>
            <a:endParaRPr lang="en-US" sz="14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79B626C-63B0-3A9C-7B86-687F56900A74}"/>
              </a:ext>
            </a:extLst>
          </p:cNvPr>
          <p:cNvSpPr txBox="1"/>
          <p:nvPr/>
        </p:nvSpPr>
        <p:spPr>
          <a:xfrm>
            <a:off x="8769549" y="11189730"/>
            <a:ext cx="115809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ea typeface="Times New Roman" panose="02020603050405020304" pitchFamily="18" charset="0"/>
              </a:rPr>
              <a:t>Population &amp; Migration</a:t>
            </a:r>
            <a:endParaRPr lang="en-US" sz="14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C4BFAED-A09D-8194-1518-4F772AC253F5}"/>
              </a:ext>
            </a:extLst>
          </p:cNvPr>
          <p:cNvSpPr txBox="1"/>
          <p:nvPr/>
        </p:nvSpPr>
        <p:spPr>
          <a:xfrm>
            <a:off x="2333836" y="13125527"/>
            <a:ext cx="190212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effectLst/>
                <a:ea typeface="Times New Roman" panose="02020603050405020304" pitchFamily="18" charset="0"/>
              </a:rPr>
              <a:t>Eastern Europe, North &amp; South America</a:t>
            </a:r>
            <a:endParaRPr lang="en-GB" sz="16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55E6578-B0E4-C73A-6B33-2BDAFD22D1DB}"/>
              </a:ext>
            </a:extLst>
          </p:cNvPr>
          <p:cNvSpPr txBox="1"/>
          <p:nvPr/>
        </p:nvSpPr>
        <p:spPr>
          <a:xfrm>
            <a:off x="3976779" y="14405928"/>
            <a:ext cx="109237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effectLst/>
                <a:ea typeface="Times New Roman" panose="02020603050405020304" pitchFamily="18" charset="0"/>
              </a:rPr>
              <a:t>Earthquakes &amp; Volcanoes</a:t>
            </a:r>
            <a:endParaRPr lang="en-GB" sz="16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137753B6-7CA0-0ABA-9E82-BC4559F161F0}"/>
              </a:ext>
            </a:extLst>
          </p:cNvPr>
          <p:cNvSpPr txBox="1"/>
          <p:nvPr/>
        </p:nvSpPr>
        <p:spPr>
          <a:xfrm>
            <a:off x="6587623" y="13125527"/>
            <a:ext cx="100395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cs typeface="Times New Roman" panose="02020603050405020304" pitchFamily="18" charset="0"/>
              </a:rPr>
              <a:t>Imports &amp; Exports</a:t>
            </a:r>
            <a:endParaRPr lang="en-US" sz="1400" dirty="0">
              <a:cs typeface="Times New Roman" panose="02020603050405020304" pitchFamily="18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2C11DFA0-1711-5049-BEF4-8B914A507791}"/>
              </a:ext>
            </a:extLst>
          </p:cNvPr>
          <p:cNvSpPr txBox="1"/>
          <p:nvPr/>
        </p:nvSpPr>
        <p:spPr>
          <a:xfrm>
            <a:off x="6643944" y="14765001"/>
            <a:ext cx="114095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cs typeface="Times New Roman" panose="02020603050405020304" pitchFamily="18" charset="0"/>
              </a:rPr>
              <a:t>Fair Trade</a:t>
            </a:r>
            <a:endParaRPr lang="en-US" sz="1400" dirty="0">
              <a:cs typeface="Times New Roman" panose="02020603050405020304" pitchFamily="18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67485589-0923-111B-C2A0-23BA47A94424}"/>
              </a:ext>
            </a:extLst>
          </p:cNvPr>
          <p:cNvSpPr txBox="1"/>
          <p:nvPr/>
        </p:nvSpPr>
        <p:spPr>
          <a:xfrm>
            <a:off x="8601076" y="14520777"/>
            <a:ext cx="124231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solidFill>
                  <a:srgbClr val="222222"/>
                </a:solidFill>
                <a:ea typeface="Roboto" panose="02000000000000000000" pitchFamily="2" charset="0"/>
                <a:cs typeface="Roboto" panose="02000000000000000000" pitchFamily="2" charset="0"/>
              </a:rPr>
              <a:t>E</a:t>
            </a:r>
            <a:r>
              <a:rPr lang="en-GB" sz="1400" b="0" i="0" dirty="0">
                <a:solidFill>
                  <a:srgbClr val="222222"/>
                </a:solidFill>
                <a:effectLst/>
                <a:ea typeface="Roboto" panose="02000000000000000000" pitchFamily="2" charset="0"/>
                <a:cs typeface="Roboto" panose="02000000000000000000" pitchFamily="2" charset="0"/>
              </a:rPr>
              <a:t>ight </a:t>
            </a:r>
            <a:r>
              <a:rPr lang="en-GB" sz="1400" dirty="0">
                <a:solidFill>
                  <a:srgbClr val="222222"/>
                </a:solidFill>
                <a:ea typeface="Roboto" panose="02000000000000000000" pitchFamily="2" charset="0"/>
                <a:cs typeface="Roboto" panose="02000000000000000000" pitchFamily="2" charset="0"/>
              </a:rPr>
              <a:t>P</a:t>
            </a:r>
            <a:r>
              <a:rPr lang="en-GB" sz="1400" b="0" i="0" dirty="0">
                <a:solidFill>
                  <a:srgbClr val="222222"/>
                </a:solidFill>
                <a:effectLst/>
                <a:ea typeface="Roboto" panose="02000000000000000000" pitchFamily="2" charset="0"/>
                <a:cs typeface="Roboto" panose="02000000000000000000" pitchFamily="2" charset="0"/>
              </a:rPr>
              <a:t>oints </a:t>
            </a:r>
            <a:r>
              <a:rPr lang="en-GB" sz="1400" dirty="0">
                <a:solidFill>
                  <a:srgbClr val="222222"/>
                </a:solidFill>
                <a:ea typeface="Roboto" panose="02000000000000000000" pitchFamily="2" charset="0"/>
                <a:cs typeface="Roboto" panose="02000000000000000000" pitchFamily="2" charset="0"/>
              </a:rPr>
              <a:t>C</a:t>
            </a:r>
            <a:r>
              <a:rPr lang="en-GB" sz="1400" b="0" i="0" dirty="0">
                <a:solidFill>
                  <a:srgbClr val="222222"/>
                </a:solidFill>
                <a:effectLst/>
                <a:ea typeface="Roboto" panose="02000000000000000000" pitchFamily="2" charset="0"/>
                <a:cs typeface="Roboto" panose="02000000000000000000" pitchFamily="2" charset="0"/>
              </a:rPr>
              <a:t>ompass</a:t>
            </a:r>
            <a:endParaRPr lang="en-US" sz="1400" dirty="0"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66898491-968E-757C-7F46-F0B698EF0144}"/>
              </a:ext>
            </a:extLst>
          </p:cNvPr>
          <p:cNvSpPr txBox="1"/>
          <p:nvPr/>
        </p:nvSpPr>
        <p:spPr>
          <a:xfrm>
            <a:off x="8159745" y="13120978"/>
            <a:ext cx="111840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cs typeface="Times New Roman" panose="02020603050405020304" pitchFamily="18" charset="0"/>
              </a:rPr>
              <a:t>Orienteering</a:t>
            </a:r>
            <a:endParaRPr lang="en-US" sz="1400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67895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471</TotalTime>
  <Words>400</Words>
  <Application>Microsoft Office PowerPoint</Application>
  <PresentationFormat>Custom</PresentationFormat>
  <Paragraphs>143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Roboto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Costantini</dc:creator>
  <cp:lastModifiedBy>Dean Rowley</cp:lastModifiedBy>
  <cp:revision>27</cp:revision>
  <dcterms:created xsi:type="dcterms:W3CDTF">2020-04-29T13:07:49Z</dcterms:created>
  <dcterms:modified xsi:type="dcterms:W3CDTF">2023-12-20T10:54:19Z</dcterms:modified>
</cp:coreProperties>
</file>