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5BA6"/>
    <a:srgbClr val="D7D7D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4" autoAdjust="0"/>
    <p:restoredTop sz="94660"/>
  </p:normalViewPr>
  <p:slideViewPr>
    <p:cSldViewPr snapToGrid="0">
      <p:cViewPr varScale="1">
        <p:scale>
          <a:sx n="39" d="100"/>
          <a:sy n="39" d="100"/>
        </p:scale>
        <p:origin x="26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4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5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1BAE-6E1F-4CD7-9A1D-6183FC94DDC3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4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3CB366-B64C-7308-245E-CD4B2CF913F5}"/>
              </a:ext>
            </a:extLst>
          </p:cNvPr>
          <p:cNvSpPr/>
          <p:nvPr/>
        </p:nvSpPr>
        <p:spPr>
          <a:xfrm>
            <a:off x="0" y="10225906"/>
            <a:ext cx="1473200" cy="812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5EBBD8E-B5BF-E90B-3518-EDF4DF74A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379618"/>
              </p:ext>
            </p:extLst>
          </p:nvPr>
        </p:nvGraphicFramePr>
        <p:xfrm>
          <a:off x="1446287" y="13651889"/>
          <a:ext cx="7127876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212095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247775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42088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Changing me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Relationships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Healthy me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Dreams and goals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Celebrating difference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Being me in my world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3000830-E6E1-2423-FA97-036AEB0A3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894229"/>
              </p:ext>
            </p:extLst>
          </p:nvPr>
        </p:nvGraphicFramePr>
        <p:xfrm>
          <a:off x="1485243" y="11193985"/>
          <a:ext cx="7196337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38957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243207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2804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Being me in my world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Celebrating difference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Dreams and goals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Healthy me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Relationships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Changing me 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57F787-7F8E-547C-E931-B5D456223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812156"/>
              </p:ext>
            </p:extLst>
          </p:nvPr>
        </p:nvGraphicFramePr>
        <p:xfrm>
          <a:off x="1451751" y="8842260"/>
          <a:ext cx="7366618" cy="671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4274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266825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236469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67101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Changing me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Relationships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Healthy me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Dreams and goals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Celebrating difference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Being me in my world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959BA8A-7FA0-D6DF-A0BC-21F433F98B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523668"/>
              </p:ext>
            </p:extLst>
          </p:nvPr>
        </p:nvGraphicFramePr>
        <p:xfrm>
          <a:off x="1473201" y="12278920"/>
          <a:ext cx="990006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006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569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631EF7F-1BEB-4724-B169-8EFCA0984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353430"/>
              </p:ext>
            </p:extLst>
          </p:nvPr>
        </p:nvGraphicFramePr>
        <p:xfrm>
          <a:off x="1516454" y="4650749"/>
          <a:ext cx="7127876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0071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243405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Changing me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Relationships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Healthy me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Dreams and goals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692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Celebrating difference</a:t>
                      </a:r>
                    </a:p>
                    <a:p>
                      <a:pPr algn="ctr"/>
                      <a:r>
                        <a:rPr lang="en-US" sz="1400" dirty="0"/>
                        <a:t>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Being me in my world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8AED875-95C3-991E-1C49-FFFED15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758877"/>
              </p:ext>
            </p:extLst>
          </p:nvPr>
        </p:nvGraphicFramePr>
        <p:xfrm>
          <a:off x="1516454" y="6712626"/>
          <a:ext cx="7334649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0394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100777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247775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35492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Being me in my world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Celebrating difference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Dreams and goals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Healthy me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Relationships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Changing me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6EF97A0-2255-1B11-5A21-12C83D991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877242"/>
              </p:ext>
            </p:extLst>
          </p:nvPr>
        </p:nvGraphicFramePr>
        <p:xfrm>
          <a:off x="1473200" y="2151184"/>
          <a:ext cx="7127876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9525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266825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190626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58631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Being me in my world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N/A due to mock examinations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Dreams and goals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Healthy me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Relationships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N/A due to GCSE examinations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3095C2C-7C18-6C98-EE0A-9415129A3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804767"/>
              </p:ext>
            </p:extLst>
          </p:nvPr>
        </p:nvGraphicFramePr>
        <p:xfrm>
          <a:off x="7639845" y="9836748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FDBBDC7-1C40-6651-1020-C6FE57FDAFE0}"/>
              </a:ext>
            </a:extLst>
          </p:cNvPr>
          <p:cNvSpPr/>
          <p:nvPr/>
        </p:nvSpPr>
        <p:spPr>
          <a:xfrm>
            <a:off x="8988022" y="13477393"/>
            <a:ext cx="1473200" cy="812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1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40885BD-2C7D-5227-4FAB-AD3116BFB1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766918"/>
              </p:ext>
            </p:extLst>
          </p:nvPr>
        </p:nvGraphicFramePr>
        <p:xfrm>
          <a:off x="1504758" y="7631857"/>
          <a:ext cx="958449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49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0C298CD-C7B5-FD81-2EC5-644D69CBF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615885"/>
              </p:ext>
            </p:extLst>
          </p:nvPr>
        </p:nvGraphicFramePr>
        <p:xfrm>
          <a:off x="7609867" y="5664255"/>
          <a:ext cx="991210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1210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277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2765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7799C40-A268-1C01-F86C-BE16EE4D7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733022"/>
              </p:ext>
            </p:extLst>
          </p:nvPr>
        </p:nvGraphicFramePr>
        <p:xfrm>
          <a:off x="1523996" y="3244897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45BEF57-AC6E-E92A-574B-4282E43F743F}"/>
              </a:ext>
            </a:extLst>
          </p:cNvPr>
          <p:cNvSpPr/>
          <p:nvPr/>
        </p:nvSpPr>
        <p:spPr>
          <a:xfrm>
            <a:off x="8851106" y="8545626"/>
            <a:ext cx="1473200" cy="8128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3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13DA129-A307-9130-2A46-4F7B215AD451}"/>
              </a:ext>
            </a:extLst>
          </p:cNvPr>
          <p:cNvSpPr/>
          <p:nvPr/>
        </p:nvSpPr>
        <p:spPr>
          <a:xfrm>
            <a:off x="2810" y="5795149"/>
            <a:ext cx="1473200" cy="8128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4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9C37AB28-B3DD-1A72-38CA-EFE3BFDC0CA9}"/>
              </a:ext>
            </a:extLst>
          </p:cNvPr>
          <p:cNvSpPr/>
          <p:nvPr/>
        </p:nvSpPr>
        <p:spPr>
          <a:xfrm>
            <a:off x="8925316" y="4080133"/>
            <a:ext cx="1473200" cy="812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5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FC4D106-4161-D6B2-A5FC-293E52B6E2B2}"/>
              </a:ext>
            </a:extLst>
          </p:cNvPr>
          <p:cNvSpPr/>
          <p:nvPr/>
        </p:nvSpPr>
        <p:spPr>
          <a:xfrm>
            <a:off x="0" y="905527"/>
            <a:ext cx="1473200" cy="812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6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59A7899-25A5-EBFE-6A19-F1EEFF03E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913899"/>
              </p:ext>
            </p:extLst>
          </p:nvPr>
        </p:nvGraphicFramePr>
        <p:xfrm>
          <a:off x="7639845" y="1017725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70273B28-BB6B-9EA0-BFEF-8FC7F6454255}"/>
              </a:ext>
            </a:extLst>
          </p:cNvPr>
          <p:cNvSpPr txBox="1"/>
          <p:nvPr/>
        </p:nvSpPr>
        <p:spPr>
          <a:xfrm>
            <a:off x="7922740" y="14236110"/>
            <a:ext cx="103336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Intro to RSHE lessons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D451FD-ABB8-0421-F6F9-5E1857C03DE4}"/>
              </a:ext>
            </a:extLst>
          </p:cNvPr>
          <p:cNvSpPr txBox="1"/>
          <p:nvPr/>
        </p:nvSpPr>
        <p:spPr>
          <a:xfrm>
            <a:off x="6941502" y="13218684"/>
            <a:ext cx="183941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Being a global citizen 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9F3C1E-BC64-2FE0-3836-CF05D62A84E5}"/>
              </a:ext>
            </a:extLst>
          </p:cNvPr>
          <p:cNvSpPr txBox="1"/>
          <p:nvPr/>
        </p:nvSpPr>
        <p:spPr>
          <a:xfrm>
            <a:off x="6664199" y="14404193"/>
            <a:ext cx="13652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My year ahead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3CB909E-D44D-E724-DD3F-3833973B7345}"/>
              </a:ext>
            </a:extLst>
          </p:cNvPr>
          <p:cNvSpPr txBox="1"/>
          <p:nvPr/>
        </p:nvSpPr>
        <p:spPr>
          <a:xfrm>
            <a:off x="5636473" y="13094110"/>
            <a:ext cx="13597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Understanding difference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817138-6E09-A55C-38E4-E1332ACCF05F}"/>
              </a:ext>
            </a:extLst>
          </p:cNvPr>
          <p:cNvSpPr txBox="1"/>
          <p:nvPr/>
        </p:nvSpPr>
        <p:spPr>
          <a:xfrm>
            <a:off x="5909087" y="14296471"/>
            <a:ext cx="9368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Am I normal?</a:t>
            </a:r>
            <a:endParaRPr lang="en-US" sz="14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8B3C01D-E87C-E6A9-5127-82F5F1C51E35}"/>
              </a:ext>
            </a:extLst>
          </p:cNvPr>
          <p:cNvSpPr txBox="1"/>
          <p:nvPr/>
        </p:nvSpPr>
        <p:spPr>
          <a:xfrm>
            <a:off x="4454184" y="14296471"/>
            <a:ext cx="14363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Personal learning goals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E2025D5-CEA9-A9CB-3E80-CEAB51BBAEC5}"/>
              </a:ext>
            </a:extLst>
          </p:cNvPr>
          <p:cNvSpPr txBox="1"/>
          <p:nvPr/>
        </p:nvSpPr>
        <p:spPr>
          <a:xfrm>
            <a:off x="3284897" y="14318594"/>
            <a:ext cx="12548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Emotional and mental health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68152F1-3DD1-AB09-0E60-FD56A665F2DF}"/>
              </a:ext>
            </a:extLst>
          </p:cNvPr>
          <p:cNvSpPr txBox="1"/>
          <p:nvPr/>
        </p:nvSpPr>
        <p:spPr>
          <a:xfrm>
            <a:off x="4196227" y="13197976"/>
            <a:ext cx="140560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Steps to success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95794F4-30D3-4C7B-86D3-FEDB12F60E8C}"/>
              </a:ext>
            </a:extLst>
          </p:cNvPr>
          <p:cNvSpPr txBox="1"/>
          <p:nvPr/>
        </p:nvSpPr>
        <p:spPr>
          <a:xfrm>
            <a:off x="2076175" y="14344947"/>
            <a:ext cx="13013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Love and loss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9D006DD-1F75-2586-1C2F-A4D0CD0ECEDF}"/>
              </a:ext>
            </a:extLst>
          </p:cNvPr>
          <p:cNvSpPr txBox="1"/>
          <p:nvPr/>
        </p:nvSpPr>
        <p:spPr>
          <a:xfrm>
            <a:off x="632799" y="14298509"/>
            <a:ext cx="13013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Boyfriends and girlfriends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CEEACFE-3A8E-8564-ADBD-DB7D8B45ED1B}"/>
              </a:ext>
            </a:extLst>
          </p:cNvPr>
          <p:cNvSpPr txBox="1"/>
          <p:nvPr/>
        </p:nvSpPr>
        <p:spPr>
          <a:xfrm>
            <a:off x="1121714" y="13223958"/>
            <a:ext cx="14878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Puberty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53C5D72-9B70-0B72-CAC3-053AD3E1AF81}"/>
              </a:ext>
            </a:extLst>
          </p:cNvPr>
          <p:cNvSpPr txBox="1"/>
          <p:nvPr/>
        </p:nvSpPr>
        <p:spPr>
          <a:xfrm>
            <a:off x="2090736" y="13111820"/>
            <a:ext cx="23669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Taking responsibility for my health and well</a:t>
            </a:r>
            <a:r>
              <a:rPr lang="en-GB" sz="1400" dirty="0">
                <a:ea typeface="Times New Roman" panose="02020603050405020304" pitchFamily="18" charset="0"/>
              </a:rPr>
              <a:t>-</a:t>
            </a:r>
            <a:r>
              <a:rPr lang="en-GB" sz="1400" dirty="0">
                <a:effectLst/>
                <a:ea typeface="Times New Roman" panose="02020603050405020304" pitchFamily="18" charset="0"/>
              </a:rPr>
              <a:t>being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AABE906-2C7F-D6C7-C237-DF89105FA236}"/>
              </a:ext>
            </a:extLst>
          </p:cNvPr>
          <p:cNvSpPr txBox="1"/>
          <p:nvPr/>
        </p:nvSpPr>
        <p:spPr>
          <a:xfrm>
            <a:off x="357945" y="12314338"/>
            <a:ext cx="127590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Using technology responsibly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B82FB73-CA7E-B032-5B7F-6CE0A755C56B}"/>
              </a:ext>
            </a:extLst>
          </p:cNvPr>
          <p:cNvSpPr txBox="1"/>
          <p:nvPr/>
        </p:nvSpPr>
        <p:spPr>
          <a:xfrm>
            <a:off x="186786" y="11055498"/>
            <a:ext cx="117325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Peer pressure and belonging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EB35869-AD24-D841-A55C-A69F3F9683EF}"/>
              </a:ext>
            </a:extLst>
          </p:cNvPr>
          <p:cNvSpPr txBox="1"/>
          <p:nvPr/>
        </p:nvSpPr>
        <p:spPr>
          <a:xfrm>
            <a:off x="1049630" y="11763914"/>
            <a:ext cx="170871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My influences 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742A69A-ABD5-05E1-3B30-EF578C49C88B}"/>
              </a:ext>
            </a:extLst>
          </p:cNvPr>
          <p:cNvSpPr txBox="1"/>
          <p:nvPr/>
        </p:nvSpPr>
        <p:spPr>
          <a:xfrm>
            <a:off x="1633596" y="10625626"/>
            <a:ext cx="13237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Prejudice and discrimination </a:t>
            </a:r>
            <a:endParaRPr lang="en-US" sz="14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F6DE3A4-05FA-DF33-1789-7FFBFA21ADE8}"/>
              </a:ext>
            </a:extLst>
          </p:cNvPr>
          <p:cNvSpPr txBox="1"/>
          <p:nvPr/>
        </p:nvSpPr>
        <p:spPr>
          <a:xfrm>
            <a:off x="2405415" y="11728160"/>
            <a:ext cx="10416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Challenging stereotypes 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9E6904F-295B-F7FD-E4AA-F4DD24795771}"/>
              </a:ext>
            </a:extLst>
          </p:cNvPr>
          <p:cNvSpPr txBox="1"/>
          <p:nvPr/>
        </p:nvSpPr>
        <p:spPr>
          <a:xfrm>
            <a:off x="3595893" y="11769679"/>
            <a:ext cx="18112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First aid </a:t>
            </a:r>
            <a:endParaRPr lang="en-US" sz="1400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2BEB0C7-E7EA-CB32-BECF-6DF973AA67C8}"/>
              </a:ext>
            </a:extLst>
          </p:cNvPr>
          <p:cNvSpPr txBox="1"/>
          <p:nvPr/>
        </p:nvSpPr>
        <p:spPr>
          <a:xfrm>
            <a:off x="3027284" y="10615913"/>
            <a:ext cx="13875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Coping strategies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2AFD2B3-8266-5182-450B-A682ACE83CC8}"/>
              </a:ext>
            </a:extLst>
          </p:cNvPr>
          <p:cNvSpPr txBox="1"/>
          <p:nvPr/>
        </p:nvSpPr>
        <p:spPr>
          <a:xfrm>
            <a:off x="4454184" y="11765109"/>
            <a:ext cx="26168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Healthy lifestyle choices: good nutrition, exercise and sleep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A1C8604-F0E5-A864-DE81-635A11CA9D6B}"/>
              </a:ext>
            </a:extLst>
          </p:cNvPr>
          <p:cNvSpPr txBox="1"/>
          <p:nvPr/>
        </p:nvSpPr>
        <p:spPr>
          <a:xfrm>
            <a:off x="3969037" y="10603611"/>
            <a:ext cx="21078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How to recognise and deal with stress and anxiety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26BA92D-49B3-C089-82BC-D1F71230305C}"/>
              </a:ext>
            </a:extLst>
          </p:cNvPr>
          <p:cNvSpPr txBox="1"/>
          <p:nvPr/>
        </p:nvSpPr>
        <p:spPr>
          <a:xfrm>
            <a:off x="6184346" y="10623730"/>
            <a:ext cx="15534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Getting on and falling out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E173C37-25AC-DE19-95D6-FD2D6CB62235}"/>
              </a:ext>
            </a:extLst>
          </p:cNvPr>
          <p:cNvSpPr txBox="1"/>
          <p:nvPr/>
        </p:nvSpPr>
        <p:spPr>
          <a:xfrm>
            <a:off x="7574990" y="10815892"/>
            <a:ext cx="18493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a typeface="Times New Roman" panose="02020603050405020304" pitchFamily="18" charset="0"/>
              </a:rPr>
              <a:t>Having a baby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FEF3AD7-157B-B635-C91E-EBFC7AD7AF9D}"/>
              </a:ext>
            </a:extLst>
          </p:cNvPr>
          <p:cNvSpPr txBox="1"/>
          <p:nvPr/>
        </p:nvSpPr>
        <p:spPr>
          <a:xfrm>
            <a:off x="6913802" y="11763218"/>
            <a:ext cx="19373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Positive qualities of healthy relationships </a:t>
            </a:r>
            <a:endParaRPr lang="en-US" sz="1400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E78AAC0-9B5A-1564-1F1B-E0B53CDD5F92}"/>
              </a:ext>
            </a:extLst>
          </p:cNvPr>
          <p:cNvSpPr txBox="1"/>
          <p:nvPr/>
        </p:nvSpPr>
        <p:spPr>
          <a:xfrm>
            <a:off x="8864029" y="11192615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a typeface="Times New Roman" panose="02020603050405020304" pitchFamily="18" charset="0"/>
              </a:rPr>
              <a:t>My changing body</a:t>
            </a:r>
            <a:endParaRPr lang="en-US" sz="140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898DB7A-5B9F-CCB9-B3FF-4EB5FA451688}"/>
              </a:ext>
            </a:extLst>
          </p:cNvPr>
          <p:cNvSpPr txBox="1"/>
          <p:nvPr/>
        </p:nvSpPr>
        <p:spPr>
          <a:xfrm>
            <a:off x="8718949" y="9950985"/>
            <a:ext cx="173751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Types of relationships and their impact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853EFCD-8504-59CB-D36A-46B5E09411A2}"/>
              </a:ext>
            </a:extLst>
          </p:cNvPr>
          <p:cNvSpPr txBox="1"/>
          <p:nvPr/>
        </p:nvSpPr>
        <p:spPr>
          <a:xfrm>
            <a:off x="7421782" y="8373883"/>
            <a:ext cx="17375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Faiths and beliefs 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6EBBDD4-C678-E886-8504-D3419F8EF181}"/>
              </a:ext>
            </a:extLst>
          </p:cNvPr>
          <p:cNvSpPr txBox="1"/>
          <p:nvPr/>
        </p:nvSpPr>
        <p:spPr>
          <a:xfrm>
            <a:off x="7670293" y="9488364"/>
            <a:ext cx="23715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My ‘family’</a:t>
            </a:r>
            <a:endParaRPr lang="en-US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C0F0EB3-3CFB-6653-F147-86048A0BD0FD}"/>
              </a:ext>
            </a:extLst>
          </p:cNvPr>
          <p:cNvSpPr txBox="1"/>
          <p:nvPr/>
        </p:nvSpPr>
        <p:spPr>
          <a:xfrm>
            <a:off x="6488488" y="8389512"/>
            <a:ext cx="11676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Bullying 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25377C5-B7A2-4504-EC94-3B4112175C7D}"/>
              </a:ext>
            </a:extLst>
          </p:cNvPr>
          <p:cNvSpPr txBox="1"/>
          <p:nvPr/>
        </p:nvSpPr>
        <p:spPr>
          <a:xfrm>
            <a:off x="6441099" y="9529212"/>
            <a:ext cx="165751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Injustice </a:t>
            </a:r>
            <a:endParaRPr lang="en-US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8C4558D-42B9-9697-A509-5BCE200251CE}"/>
              </a:ext>
            </a:extLst>
          </p:cNvPr>
          <p:cNvSpPr txBox="1"/>
          <p:nvPr/>
        </p:nvSpPr>
        <p:spPr>
          <a:xfrm>
            <a:off x="5337890" y="8276888"/>
            <a:ext cx="12120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Money and earnings </a:t>
            </a:r>
            <a:endParaRPr lang="en-US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E948B34-4B78-7DD3-1DEC-8AE6029B666D}"/>
              </a:ext>
            </a:extLst>
          </p:cNvPr>
          <p:cNvSpPr txBox="1"/>
          <p:nvPr/>
        </p:nvSpPr>
        <p:spPr>
          <a:xfrm>
            <a:off x="1495931" y="9543754"/>
            <a:ext cx="14302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Being in control of myself </a:t>
            </a:r>
            <a:endParaRPr lang="en-US" sz="14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916190C-535D-0C72-E1A6-4251265495B6}"/>
              </a:ext>
            </a:extLst>
          </p:cNvPr>
          <p:cNvSpPr txBox="1"/>
          <p:nvPr/>
        </p:nvSpPr>
        <p:spPr>
          <a:xfrm>
            <a:off x="4977546" y="9555422"/>
            <a:ext cx="178195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a typeface="Times New Roman" panose="02020603050405020304" pitchFamily="18" charset="0"/>
              </a:rPr>
              <a:t>Online safety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490653A1-B6A2-B6B4-1B18-B303B144A800}"/>
              </a:ext>
            </a:extLst>
          </p:cNvPr>
          <p:cNvSpPr txBox="1"/>
          <p:nvPr/>
        </p:nvSpPr>
        <p:spPr>
          <a:xfrm>
            <a:off x="3764559" y="8297779"/>
            <a:ext cx="18521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Healthy choices on managing stress 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EFBDD0A-5F2D-B375-3CC5-733BF8C5D85C}"/>
              </a:ext>
            </a:extLst>
          </p:cNvPr>
          <p:cNvSpPr txBox="1"/>
          <p:nvPr/>
        </p:nvSpPr>
        <p:spPr>
          <a:xfrm>
            <a:off x="2970550" y="9524440"/>
            <a:ext cx="2027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Substance misuse and exploitation 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2A93093-F152-A7B1-9081-C35BA40097B9}"/>
              </a:ext>
            </a:extLst>
          </p:cNvPr>
          <p:cNvSpPr txBox="1"/>
          <p:nvPr/>
        </p:nvSpPr>
        <p:spPr>
          <a:xfrm>
            <a:off x="2632252" y="8307957"/>
            <a:ext cx="12528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Alcohol and risk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54655DED-6847-31DB-5859-1F03ED658423}"/>
              </a:ext>
            </a:extLst>
          </p:cNvPr>
          <p:cNvSpPr txBox="1"/>
          <p:nvPr/>
        </p:nvSpPr>
        <p:spPr>
          <a:xfrm>
            <a:off x="66411" y="9421490"/>
            <a:ext cx="138209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Being in control of social media</a:t>
            </a:r>
            <a:endParaRPr lang="en-US" dirty="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2F21495-A5E3-324A-2E52-F5C8C7C9C171}"/>
              </a:ext>
            </a:extLst>
          </p:cNvPr>
          <p:cNvSpPr txBox="1"/>
          <p:nvPr/>
        </p:nvSpPr>
        <p:spPr>
          <a:xfrm>
            <a:off x="208746" y="8589391"/>
            <a:ext cx="11293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What’s in a relationship?</a:t>
            </a:r>
            <a:endParaRPr lang="en-GB" sz="1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4D637610-8DD1-A578-C14F-3CB308E9CFE7}"/>
              </a:ext>
            </a:extLst>
          </p:cNvPr>
          <p:cNvSpPr txBox="1"/>
          <p:nvPr/>
        </p:nvSpPr>
        <p:spPr>
          <a:xfrm>
            <a:off x="45623" y="6710499"/>
            <a:ext cx="153528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Expectations and perceptions of relationships 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1C04C60-C431-960E-5489-2D22BD540EA8}"/>
              </a:ext>
            </a:extLst>
          </p:cNvPr>
          <p:cNvSpPr txBox="1"/>
          <p:nvPr/>
        </p:nvSpPr>
        <p:spPr>
          <a:xfrm>
            <a:off x="1488347" y="6304369"/>
            <a:ext cx="12590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Consent </a:t>
            </a:r>
            <a:endParaRPr lang="en-US" sz="1400" dirty="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4780355-7220-6C0D-0B60-2AA82E5BBDD9}"/>
              </a:ext>
            </a:extLst>
          </p:cNvPr>
          <p:cNvSpPr txBox="1"/>
          <p:nvPr/>
        </p:nvSpPr>
        <p:spPr>
          <a:xfrm>
            <a:off x="2488942" y="7327504"/>
            <a:ext cx="15705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a typeface="Times New Roman" panose="02020603050405020304" pitchFamily="18" charset="0"/>
              </a:rPr>
              <a:t>‘Peer approval’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2D89BCB-B682-6421-C6DF-1F2821A1C14C}"/>
              </a:ext>
            </a:extLst>
          </p:cNvPr>
          <p:cNvSpPr txBox="1"/>
          <p:nvPr/>
        </p:nvSpPr>
        <p:spPr>
          <a:xfrm>
            <a:off x="2378303" y="6310826"/>
            <a:ext cx="11580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Equality </a:t>
            </a:r>
            <a:endParaRPr lang="en-US" dirty="0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7397C0B8-ABF2-643F-CC09-EEE90D2EAD3E}"/>
              </a:ext>
            </a:extLst>
          </p:cNvPr>
          <p:cNvSpPr txBox="1"/>
          <p:nvPr/>
        </p:nvSpPr>
        <p:spPr>
          <a:xfrm>
            <a:off x="3325461" y="6184508"/>
            <a:ext cx="18905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The power of positive language </a:t>
            </a:r>
            <a:endParaRPr lang="en-US" sz="1400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24C5E56-2C2D-C89E-3D9B-A130D0E9CC9B}"/>
              </a:ext>
            </a:extLst>
          </p:cNvPr>
          <p:cNvSpPr txBox="1"/>
          <p:nvPr/>
        </p:nvSpPr>
        <p:spPr>
          <a:xfrm>
            <a:off x="3845735" y="7271285"/>
            <a:ext cx="10619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My dreams for life 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27636AB7-BDB1-0B80-EA9E-83CF5A4323AD}"/>
              </a:ext>
            </a:extLst>
          </p:cNvPr>
          <p:cNvSpPr txBox="1"/>
          <p:nvPr/>
        </p:nvSpPr>
        <p:spPr>
          <a:xfrm>
            <a:off x="5145747" y="6185597"/>
            <a:ext cx="1067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Life-saving skills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C9F0886-8F81-96EC-31FA-51D779C36F70}"/>
              </a:ext>
            </a:extLst>
          </p:cNvPr>
          <p:cNvSpPr txBox="1"/>
          <p:nvPr/>
        </p:nvSpPr>
        <p:spPr>
          <a:xfrm>
            <a:off x="4977546" y="7291894"/>
            <a:ext cx="12053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Mental health and illness  </a:t>
            </a:r>
            <a:endParaRPr lang="en-US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13A4A988-2B40-4840-B237-C53C98C50815}"/>
              </a:ext>
            </a:extLst>
          </p:cNvPr>
          <p:cNvSpPr txBox="1"/>
          <p:nvPr/>
        </p:nvSpPr>
        <p:spPr>
          <a:xfrm>
            <a:off x="6292751" y="6304369"/>
            <a:ext cx="15258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Contraception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EE3A1C5-5F56-CDBA-4228-E491A2A8056D}"/>
              </a:ext>
            </a:extLst>
          </p:cNvPr>
          <p:cNvSpPr txBox="1"/>
          <p:nvPr/>
        </p:nvSpPr>
        <p:spPr>
          <a:xfrm>
            <a:off x="6251380" y="7291086"/>
            <a:ext cx="14864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Effects of substances </a:t>
            </a:r>
            <a:endParaRPr lang="en-US" sz="1400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6550443D-D64C-2843-3627-9F3E3EF4399C}"/>
              </a:ext>
            </a:extLst>
          </p:cNvPr>
          <p:cNvSpPr txBox="1"/>
          <p:nvPr/>
        </p:nvSpPr>
        <p:spPr>
          <a:xfrm>
            <a:off x="8979647" y="6488739"/>
            <a:ext cx="16230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Change and our emotions 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A93FA7F5-B40C-39C4-3879-39E4B89966E4}"/>
              </a:ext>
            </a:extLst>
          </p:cNvPr>
          <p:cNvSpPr txBox="1"/>
          <p:nvPr/>
        </p:nvSpPr>
        <p:spPr>
          <a:xfrm>
            <a:off x="7450416" y="7338508"/>
            <a:ext cx="15153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Porn – is it real?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99E765A-9C8F-A794-2067-554603713488}"/>
              </a:ext>
            </a:extLst>
          </p:cNvPr>
          <p:cNvSpPr txBox="1"/>
          <p:nvPr/>
        </p:nvSpPr>
        <p:spPr>
          <a:xfrm>
            <a:off x="8992766" y="7137990"/>
            <a:ext cx="164060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Resilience </a:t>
            </a:r>
            <a:endParaRPr lang="en-US" sz="1400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08D8C4B-D948-CA78-B77E-ED3E8716AE59}"/>
              </a:ext>
            </a:extLst>
          </p:cNvPr>
          <p:cNvSpPr txBox="1"/>
          <p:nvPr/>
        </p:nvSpPr>
        <p:spPr>
          <a:xfrm>
            <a:off x="8690391" y="5802439"/>
            <a:ext cx="16406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Consequences of unprotected sex 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C917FE8-9652-0E67-096E-758C62D39143}"/>
              </a:ext>
            </a:extLst>
          </p:cNvPr>
          <p:cNvSpPr txBox="1"/>
          <p:nvPr/>
        </p:nvSpPr>
        <p:spPr>
          <a:xfrm>
            <a:off x="6896574" y="5746590"/>
            <a:ext cx="100816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Better sleep </a:t>
            </a:r>
            <a:endParaRPr lang="en-US" sz="1400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22AEEBEB-06C3-D68A-2016-6AF54F895214}"/>
              </a:ext>
            </a:extLst>
          </p:cNvPr>
          <p:cNvSpPr txBox="1"/>
          <p:nvPr/>
        </p:nvSpPr>
        <p:spPr>
          <a:xfrm>
            <a:off x="8690391" y="5003217"/>
            <a:ext cx="14707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How I feel when things end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2972AF54-ABE0-5F87-A6A9-46C2A0A01685}"/>
              </a:ext>
            </a:extLst>
          </p:cNvPr>
          <p:cNvSpPr txBox="1"/>
          <p:nvPr/>
        </p:nvSpPr>
        <p:spPr>
          <a:xfrm>
            <a:off x="2653192" y="4206195"/>
            <a:ext cx="17954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Love and loss 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359FDF7C-407C-0B3C-534A-5E5B04BC6582}"/>
              </a:ext>
            </a:extLst>
          </p:cNvPr>
          <p:cNvSpPr txBox="1"/>
          <p:nvPr/>
        </p:nvSpPr>
        <p:spPr>
          <a:xfrm>
            <a:off x="6924160" y="4022184"/>
            <a:ext cx="206806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Liberty and safety in my world </a:t>
            </a:r>
            <a:endParaRPr lang="en-US" sz="1400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07684ED8-A3A8-B21E-DBAE-80DE27E0BCE8}"/>
              </a:ext>
            </a:extLst>
          </p:cNvPr>
          <p:cNvSpPr txBox="1"/>
          <p:nvPr/>
        </p:nvSpPr>
        <p:spPr>
          <a:xfrm>
            <a:off x="5415662" y="5413251"/>
            <a:ext cx="28604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</a:rPr>
              <a:t>Equality in the workplace </a:t>
            </a:r>
            <a:endParaRPr lang="en-US" sz="1400" dirty="0"/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329154EE-9EBE-422F-8F78-07377384C14B}"/>
              </a:ext>
            </a:extLst>
          </p:cNvPr>
          <p:cNvSpPr txBox="1"/>
          <p:nvPr/>
        </p:nvSpPr>
        <p:spPr>
          <a:xfrm>
            <a:off x="5633557" y="4057607"/>
            <a:ext cx="12753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Multicultural societ</a:t>
            </a:r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y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68F3B1DA-E932-61C9-9F12-37209912D7B6}"/>
              </a:ext>
            </a:extLst>
          </p:cNvPr>
          <p:cNvSpPr txBox="1"/>
          <p:nvPr/>
        </p:nvSpPr>
        <p:spPr>
          <a:xfrm>
            <a:off x="4059485" y="4180659"/>
            <a:ext cx="1679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Work/life balance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F35ED239-8298-AC46-A3C7-7C5E3368718B}"/>
              </a:ext>
            </a:extLst>
          </p:cNvPr>
          <p:cNvSpPr txBox="1"/>
          <p:nvPr/>
        </p:nvSpPr>
        <p:spPr>
          <a:xfrm>
            <a:off x="3067914" y="5423233"/>
            <a:ext cx="294364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Me, my goals and my health </a:t>
            </a:r>
            <a:endParaRPr lang="en-US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4CA2C178-DBE8-B3A0-EF23-A9FF552A740B}"/>
              </a:ext>
            </a:extLst>
          </p:cNvPr>
          <p:cNvSpPr txBox="1"/>
          <p:nvPr/>
        </p:nvSpPr>
        <p:spPr>
          <a:xfrm>
            <a:off x="85002" y="4249137"/>
            <a:ext cx="21683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Diseases, treatments and lifestyle choices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1D0F0A60-F1D1-220E-B86B-5F3A1F8D2DA7}"/>
              </a:ext>
            </a:extLst>
          </p:cNvPr>
          <p:cNvSpPr txBox="1"/>
          <p:nvPr/>
        </p:nvSpPr>
        <p:spPr>
          <a:xfrm>
            <a:off x="1301224" y="5431289"/>
            <a:ext cx="17436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Extraordinary bodies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1F27A6E2-E7E0-3902-1917-FEB4075D39F5}"/>
              </a:ext>
            </a:extLst>
          </p:cNvPr>
          <p:cNvSpPr txBox="1"/>
          <p:nvPr/>
        </p:nvSpPr>
        <p:spPr>
          <a:xfrm>
            <a:off x="0" y="4905620"/>
            <a:ext cx="18431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Healthy, long-term relationships </a:t>
            </a:r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endParaRPr lang="en-US" sz="1400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1F9CA278-4765-F892-FEEC-2A21BF9A5D70}"/>
              </a:ext>
            </a:extLst>
          </p:cNvPr>
          <p:cNvSpPr txBox="1"/>
          <p:nvPr/>
        </p:nvSpPr>
        <p:spPr>
          <a:xfrm>
            <a:off x="208746" y="2274721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Becoming an adult </a:t>
            </a:r>
            <a:endParaRPr lang="en-US" dirty="0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CCCD3D20-72E3-C235-E7A7-04CD9FE6FE8A}"/>
              </a:ext>
            </a:extLst>
          </p:cNvPr>
          <p:cNvSpPr txBox="1"/>
          <p:nvPr/>
        </p:nvSpPr>
        <p:spPr>
          <a:xfrm>
            <a:off x="1413929" y="1735685"/>
            <a:ext cx="17568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Emergency situations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E60CFA33-2F01-DA5D-B108-810CDF58D782}"/>
              </a:ext>
            </a:extLst>
          </p:cNvPr>
          <p:cNvSpPr txBox="1"/>
          <p:nvPr/>
        </p:nvSpPr>
        <p:spPr>
          <a:xfrm>
            <a:off x="2553589" y="3001606"/>
            <a:ext cx="30888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Managing anxiety and overwhelm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C68F9328-0CA8-3E76-3EB3-BEE346EDB1AB}"/>
              </a:ext>
            </a:extLst>
          </p:cNvPr>
          <p:cNvSpPr txBox="1"/>
          <p:nvPr/>
        </p:nvSpPr>
        <p:spPr>
          <a:xfrm>
            <a:off x="3225974" y="1605448"/>
            <a:ext cx="12395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Money and debt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3F857D27-7FC2-FE52-8558-A55459615B4D}"/>
              </a:ext>
            </a:extLst>
          </p:cNvPr>
          <p:cNvSpPr txBox="1"/>
          <p:nvPr/>
        </p:nvSpPr>
        <p:spPr>
          <a:xfrm>
            <a:off x="5384913" y="3002383"/>
            <a:ext cx="1772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</a:rPr>
              <a:t>Pregnancy and choice </a:t>
            </a:r>
            <a:endParaRPr lang="en-US" sz="1400" dirty="0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2BCD752B-B2F6-E4E3-8722-E7E6A47D873A}"/>
              </a:ext>
            </a:extLst>
          </p:cNvPr>
          <p:cNvSpPr txBox="1"/>
          <p:nvPr/>
        </p:nvSpPr>
        <p:spPr>
          <a:xfrm>
            <a:off x="4350523" y="1703531"/>
            <a:ext cx="255945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Relaxation and managing stress</a:t>
            </a:r>
            <a:endParaRPr lang="en-US" sz="1400" dirty="0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0C7180F6-8795-D65B-0AF8-F0241F71D8B7}"/>
              </a:ext>
            </a:extLst>
          </p:cNvPr>
          <p:cNvSpPr txBox="1"/>
          <p:nvPr/>
        </p:nvSpPr>
        <p:spPr>
          <a:xfrm>
            <a:off x="7443578" y="2983184"/>
            <a:ext cx="30888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Staying safe in sexual relationships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B7372BAA-3915-4DA7-B622-3607163CE1D6}"/>
              </a:ext>
            </a:extLst>
          </p:cNvPr>
          <p:cNvSpPr txBox="1"/>
          <p:nvPr/>
        </p:nvSpPr>
        <p:spPr>
          <a:xfrm>
            <a:off x="8860177" y="1114082"/>
            <a:ext cx="119995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</a:rPr>
              <a:t>Preparing for life after Churchill</a:t>
            </a:r>
            <a:endParaRPr lang="en-US" sz="1400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9703717-B82E-B9CC-FE27-1C4310AFC2BA}"/>
              </a:ext>
            </a:extLst>
          </p:cNvPr>
          <p:cNvSpPr txBox="1"/>
          <p:nvPr/>
        </p:nvSpPr>
        <p:spPr>
          <a:xfrm>
            <a:off x="2090736" y="167962"/>
            <a:ext cx="5947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RSHE Curriculum Journey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46CED47-D3CB-C7BE-58D7-45D28A049A57}"/>
              </a:ext>
            </a:extLst>
          </p:cNvPr>
          <p:cNvSpPr txBox="1"/>
          <p:nvPr/>
        </p:nvSpPr>
        <p:spPr>
          <a:xfrm>
            <a:off x="3504864" y="1249680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2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0E24D5A-22FC-C9C4-FD05-7ABA66BFB1BC}"/>
              </a:ext>
            </a:extLst>
          </p:cNvPr>
          <p:cNvSpPr txBox="1"/>
          <p:nvPr/>
        </p:nvSpPr>
        <p:spPr>
          <a:xfrm>
            <a:off x="3426610" y="1000600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90C40AB-A5C3-33ED-4FA1-6CD801DCF4D8}"/>
              </a:ext>
            </a:extLst>
          </p:cNvPr>
          <p:cNvSpPr txBox="1"/>
          <p:nvPr/>
        </p:nvSpPr>
        <p:spPr>
          <a:xfrm>
            <a:off x="3189382" y="7865127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17B738A3-DD6A-74FE-9865-48CB59712BB9}"/>
              </a:ext>
            </a:extLst>
          </p:cNvPr>
          <p:cNvSpPr txBox="1"/>
          <p:nvPr/>
        </p:nvSpPr>
        <p:spPr>
          <a:xfrm>
            <a:off x="3170807" y="579095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91730411-3933-8E33-A398-4F6452A7A9CD}"/>
              </a:ext>
            </a:extLst>
          </p:cNvPr>
          <p:cNvSpPr txBox="1"/>
          <p:nvPr/>
        </p:nvSpPr>
        <p:spPr>
          <a:xfrm>
            <a:off x="3069192" y="3556002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E36D664-3C88-181B-2A1C-B0B677431088}"/>
              </a:ext>
            </a:extLst>
          </p:cNvPr>
          <p:cNvSpPr txBox="1"/>
          <p:nvPr/>
        </p:nvSpPr>
        <p:spPr>
          <a:xfrm>
            <a:off x="2873455" y="111697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</p:spTree>
    <p:extLst>
      <p:ext uri="{BB962C8B-B14F-4D97-AF65-F5344CB8AC3E}">
        <p14:creationId xmlns:p14="http://schemas.microsoft.com/office/powerpoint/2010/main" val="616789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396</Words>
  <Application>Microsoft Office PowerPoint</Application>
  <PresentationFormat>Custom</PresentationFormat>
  <Paragraphs>121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Costantini</dc:creator>
  <cp:lastModifiedBy>Dean Rowley</cp:lastModifiedBy>
  <cp:revision>19</cp:revision>
  <dcterms:created xsi:type="dcterms:W3CDTF">2020-04-29T13:07:49Z</dcterms:created>
  <dcterms:modified xsi:type="dcterms:W3CDTF">2023-12-06T15:09:37Z</dcterms:modified>
</cp:coreProperties>
</file>