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 id="258" r:id="rId6"/>
    <p:sldId id="259" r:id="rId7"/>
    <p:sldId id="262" r:id="rId8"/>
    <p:sldId id="264" r:id="rId9"/>
    <p:sldId id="265" r:id="rId10"/>
    <p:sldId id="279" r:id="rId11"/>
    <p:sldId id="280" r:id="rId12"/>
    <p:sldId id="261" r:id="rId13"/>
    <p:sldId id="273" r:id="rId14"/>
    <p:sldId id="274" r:id="rId15"/>
    <p:sldId id="278" r:id="rId16"/>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AA5AB11-9078-9A3F-2FF2-EE9ECB131E40}" name="Mia Goodwin" initials="MG" userId="S::mia.goodwin@afpe.org.uk::23a2e229-8bf5-4fd2-bf8f-a34af7dfebec" providerId="AD"/>
  <p188:author id="{17CF5055-AFAB-0EE5-23EF-855BA57AB03F}" name="JONES, Steve" initials="" userId="S::Steve.JONES@EDUCATION.GOV.UK::5e38f0d5-e5ba-47fc-a3f2-b06fbf1ce149" providerId="AD"/>
  <p188:author id="{DDF4BD78-BC54-7935-E23B-438C9BB3C54C}" name="Catherine Fitzpatrick" initials="CF" userId="S::catherine.fitzpatrick@afpe.org.uk::009ee2c2-ddca-46be-89a0-be1c8cd7eccd" providerId="AD"/>
  <p188:author id="{6B0B599C-1F33-84DF-5D8D-EA3124611431}" name="ANDERSON, Iain" initials="IA" userId="S::Iain.ANDERSON@EDUCATION.GOV.UK::d487d1ff-f120-400e-bc78-ac8df640f259" providerId="AD"/>
  <p188:author id="{EB3C79A3-FB18-0667-9D2B-2CBE6B260281}" name="JONES, Steve" initials="JS" userId="S::steve.jones@education.gov.uk::5e38f0d5-e5ba-47fc-a3f2-b06fbf1ce149" providerId="AD"/>
  <p188:author id="{010890BE-D671-63F7-14B7-9FF335EA5181}" name="Jade Malone" initials="JM" userId="S::jade.malone@youthsporttrust.org::a399848f-1148-4ba2-8606-f07db012ff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ED"/>
    <a:srgbClr val="CDE4BD"/>
    <a:srgbClr val="EDEDE3"/>
    <a:srgbClr val="E7E7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9" dt="2026-09-24T08:53:18.133"/>
    <p1510:client id="{F02A8625-2BA7-49C4-A628-3A78709BE78B}" v="2" dt="2026-09-24T08:24:33.8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40" d="100"/>
          <a:sy n="140" d="100"/>
        </p:scale>
        <p:origin x="702"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0188584-4114-2146-872C-B3F5720A8DA5}"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0188584-4114-2146-872C-B3F5720A8DA5}" type="datetimeFigureOut">
              <a:rPr lang="en-US" smtClean="0"/>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0188584-4114-2146-872C-B3F5720A8DA5}" type="datetimeFigureOut">
              <a:rPr lang="en-US" smtClean="0"/>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E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9/27/2026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
        <p:nvSpPr>
          <p:cNvPr id="9" name="TextBox 8">
            <a:extLst>
              <a:ext uri="{FF2B5EF4-FFF2-40B4-BE49-F238E27FC236}">
                <a16:creationId xmlns:a16="http://schemas.microsoft.com/office/drawing/2014/main" id="{65FF8218-23DA-7D13-71B8-D5FFBF1E77DF}"/>
              </a:ext>
            </a:extLst>
          </p:cNvPr>
          <p:cNvSpPr txBox="1"/>
          <p:nvPr>
            <p:extLst>
              <p:ext uri="{1162E1C5-73C7-4A58-AE30-91384D911F3F}">
                <p184:classification xmlns:p184="http://schemas.microsoft.com/office/powerpoint/2018/4/main" val="hdr"/>
              </p:ext>
            </p:extLst>
          </p:nvPr>
        </p:nvSpPr>
        <p:spPr>
          <a:xfrm>
            <a:off x="2058162" y="63500"/>
            <a:ext cx="2032000" cy="167640"/>
          </a:xfrm>
          <a:prstGeom prst="rect">
            <a:avLst/>
          </a:prstGeom>
        </p:spPr>
        <p:txBody>
          <a:bodyPr horzOverflow="overflow" lIns="0" tIns="0" rIns="0" bIns="0">
            <a:spAutoFit/>
          </a:bodyPr>
          <a:lstStyle/>
          <a:p>
            <a:pPr algn="l"/>
            <a:r>
              <a:rPr lang="en-GB" sz="1100">
                <a:solidFill>
                  <a:srgbClr val="000000">
                    <a:alpha val="50000"/>
                  </a:srgbClr>
                </a:solidFill>
                <a:latin typeface="Aptos" panose="020B0004020202020204" pitchFamily="34" charset="0"/>
              </a:rPr>
              <a:t>OFFICIAL - FOR PUBLIC RELEASE</a:t>
            </a:r>
          </a:p>
        </p:txBody>
      </p:sp>
      <p:sp>
        <p:nvSpPr>
          <p:cNvPr id="10" name="TextBox 9">
            <a:extLst>
              <a:ext uri="{FF2B5EF4-FFF2-40B4-BE49-F238E27FC236}">
                <a16:creationId xmlns:a16="http://schemas.microsoft.com/office/drawing/2014/main" id="{3EFC1B30-8F43-27E5-1F3F-2177C06196C5}"/>
              </a:ext>
            </a:extLst>
          </p:cNvPr>
          <p:cNvSpPr txBox="1"/>
          <p:nvPr>
            <p:extLst>
              <p:ext uri="{1162E1C5-73C7-4A58-AE30-91384D911F3F}">
                <p184:classification xmlns:p184="http://schemas.microsoft.com/office/powerpoint/2018/4/main" val="ftr"/>
              </p:ext>
            </p:extLst>
          </p:nvPr>
        </p:nvSpPr>
        <p:spPr>
          <a:xfrm>
            <a:off x="2058162" y="4088448"/>
            <a:ext cx="2032000" cy="167640"/>
          </a:xfrm>
          <a:prstGeom prst="rect">
            <a:avLst/>
          </a:prstGeom>
        </p:spPr>
        <p:txBody>
          <a:bodyPr horzOverflow="overflow" lIns="0" tIns="0" rIns="0" bIns="0">
            <a:spAutoFit/>
          </a:bodyPr>
          <a:lstStyle/>
          <a:p>
            <a:pPr algn="l"/>
            <a:r>
              <a:rPr lang="en-GB" sz="1100">
                <a:solidFill>
                  <a:srgbClr val="000000">
                    <a:alpha val="50000"/>
                  </a:srgbClr>
                </a:solidFill>
                <a:latin typeface="Aptos" panose="020B0004020202020204" pitchFamily="34" charset="0"/>
              </a:rPr>
              <a:t>OFFICIAL - FOR PUBLIC RELEASE</a:t>
            </a:r>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conditions-of-grant-2026-to-2027" TargetMode="External"/><Relationship Id="rId2" Type="http://schemas.openxmlformats.org/officeDocument/2006/relationships/hyperlink" Target="https://www.gov.uk/government/publications/pe-and-sport-premium-for-primary-schools" TargetMode="Externa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hyperlink" Target="https://www.swimming.org/schools/" TargetMode="External"/><Relationship Id="rId4" Type="http://schemas.openxmlformats.org/officeDocument/2006/relationships/hyperlink" Target="https://education.activityalliance.org.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hyperlink" Target="https://www.swimming.org/school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hyperlink" Target="https://www.swimming.org/schools/"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50000">
              <a:schemeClr val="bg1">
                <a:lumMod val="85000"/>
              </a:schemeClr>
            </a:gs>
            <a:gs pos="64000">
              <a:schemeClr val="bg1">
                <a:lumMod val="8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2" name="Freeform 2"/>
          <p:cNvSpPr/>
          <p:nvPr/>
        </p:nvSpPr>
        <p:spPr>
          <a:xfrm>
            <a:off x="211276" y="153366"/>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grpSp>
        <p:nvGrpSpPr>
          <p:cNvPr id="3" name="Group 3"/>
          <p:cNvGrpSpPr/>
          <p:nvPr/>
        </p:nvGrpSpPr>
        <p:grpSpPr>
          <a:xfrm rot="-10800000">
            <a:off x="3448192" y="787313"/>
            <a:ext cx="2703596" cy="2806573"/>
            <a:chOff x="0" y="0"/>
            <a:chExt cx="601779" cy="419100"/>
          </a:xfrm>
        </p:grpSpPr>
        <p:sp>
          <p:nvSpPr>
            <p:cNvPr id="4" name="Freeform 4"/>
            <p:cNvSpPr/>
            <p:nvPr/>
          </p:nvSpPr>
          <p:spPr>
            <a:xfrm>
              <a:off x="0" y="0"/>
              <a:ext cx="601779" cy="419100"/>
            </a:xfrm>
            <a:custGeom>
              <a:avLst/>
              <a:gdLst/>
              <a:ahLst/>
              <a:cxnLst/>
              <a:rect l="l" t="t" r="r" b="b"/>
              <a:pathLst>
                <a:path w="601779" h="419100">
                  <a:moveTo>
                    <a:pt x="17376" y="0"/>
                  </a:moveTo>
                  <a:lnTo>
                    <a:pt x="389925" y="0"/>
                  </a:lnTo>
                  <a:cubicBezTo>
                    <a:pt x="506848" y="0"/>
                    <a:pt x="601779" y="93819"/>
                    <a:pt x="601779" y="209550"/>
                  </a:cubicBezTo>
                  <a:cubicBezTo>
                    <a:pt x="601779" y="325281"/>
                    <a:pt x="506848" y="419100"/>
                    <a:pt x="389925" y="419100"/>
                  </a:cubicBezTo>
                  <a:lnTo>
                    <a:pt x="17376" y="419100"/>
                  </a:lnTo>
                  <a:cubicBezTo>
                    <a:pt x="12767" y="419100"/>
                    <a:pt x="8348" y="417269"/>
                    <a:pt x="5089" y="414011"/>
                  </a:cubicBezTo>
                  <a:cubicBezTo>
                    <a:pt x="1831" y="410752"/>
                    <a:pt x="0" y="406333"/>
                    <a:pt x="0" y="401724"/>
                  </a:cubicBezTo>
                  <a:lnTo>
                    <a:pt x="0" y="17376"/>
                  </a:lnTo>
                  <a:cubicBezTo>
                    <a:pt x="0" y="12767"/>
                    <a:pt x="1831" y="8348"/>
                    <a:pt x="5089" y="5089"/>
                  </a:cubicBezTo>
                  <a:cubicBezTo>
                    <a:pt x="8348" y="1831"/>
                    <a:pt x="12767" y="0"/>
                    <a:pt x="17376" y="0"/>
                  </a:cubicBezTo>
                  <a:close/>
                </a:path>
              </a:pathLst>
            </a:custGeom>
            <a:solidFill>
              <a:srgbClr val="FFFFFF"/>
            </a:solidFill>
          </p:spPr>
          <p:txBody>
            <a:bodyPr/>
            <a:lstStyle/>
            <a:p>
              <a:endParaRPr lang="en-GB" sz="602"/>
            </a:p>
          </p:txBody>
        </p:sp>
        <p:sp>
          <p:nvSpPr>
            <p:cNvPr id="5" name="TextBox 5"/>
            <p:cNvSpPr txBox="1"/>
            <p:nvPr/>
          </p:nvSpPr>
          <p:spPr>
            <a:xfrm>
              <a:off x="25400" y="-57150"/>
              <a:ext cx="373179" cy="476250"/>
            </a:xfrm>
            <a:prstGeom prst="rect">
              <a:avLst/>
            </a:prstGeom>
          </p:spPr>
          <p:txBody>
            <a:bodyPr lIns="16999" tIns="16999" rIns="16999" bIns="16999" rtlCol="0" anchor="ctr"/>
            <a:lstStyle/>
            <a:p>
              <a:pPr algn="ctr">
                <a:lnSpc>
                  <a:spcPts val="890"/>
                </a:lnSpc>
              </a:pPr>
              <a:endParaRPr sz="602"/>
            </a:p>
          </p:txBody>
        </p:sp>
      </p:grpSp>
      <p:sp>
        <p:nvSpPr>
          <p:cNvPr id="6" name="TextBox 6"/>
          <p:cNvSpPr txBox="1"/>
          <p:nvPr/>
        </p:nvSpPr>
        <p:spPr>
          <a:xfrm>
            <a:off x="4027863" y="2897910"/>
            <a:ext cx="1842767" cy="364459"/>
          </a:xfrm>
          <a:prstGeom prst="rect">
            <a:avLst/>
          </a:prstGeom>
        </p:spPr>
        <p:txBody>
          <a:bodyPr lIns="0" tIns="0" rIns="0" bIns="0" rtlCol="0" anchor="t">
            <a:spAutoFit/>
          </a:bodyPr>
          <a:lstStyle/>
          <a:p>
            <a:pPr algn="ctr">
              <a:lnSpc>
                <a:spcPts val="1446"/>
              </a:lnSpc>
            </a:pPr>
            <a:r>
              <a:rPr lang="en-US" sz="1722" b="1">
                <a:solidFill>
                  <a:srgbClr val="003764"/>
                </a:solidFill>
                <a:latin typeface="Helvetica Bold"/>
                <a:ea typeface="Helvetica Bold"/>
                <a:cs typeface="Helvetica Bold"/>
                <a:sym typeface="Helvetica Bold"/>
              </a:rPr>
              <a:t>2026/27 academic year</a:t>
            </a:r>
          </a:p>
        </p:txBody>
      </p:sp>
      <p:sp>
        <p:nvSpPr>
          <p:cNvPr id="7" name="AutoShape 7"/>
          <p:cNvSpPr/>
          <p:nvPr/>
        </p:nvSpPr>
        <p:spPr>
          <a:xfrm flipV="1">
            <a:off x="4027862" y="2777995"/>
            <a:ext cx="1842767" cy="8204"/>
          </a:xfrm>
          <a:prstGeom prst="line">
            <a:avLst/>
          </a:prstGeom>
          <a:ln w="47625" cap="flat">
            <a:solidFill>
              <a:srgbClr val="003764"/>
            </a:solidFill>
            <a:prstDash val="solid"/>
            <a:headEnd type="none" w="sm" len="sm"/>
            <a:tailEnd type="none" w="sm" len="sm"/>
          </a:ln>
        </p:spPr>
        <p:txBody>
          <a:bodyPr/>
          <a:lstStyle/>
          <a:p>
            <a:endParaRPr lang="en-GB" sz="602"/>
          </a:p>
        </p:txBody>
      </p:sp>
      <p:sp>
        <p:nvSpPr>
          <p:cNvPr id="8" name="Freeform 8"/>
          <p:cNvSpPr/>
          <p:nvPr/>
        </p:nvSpPr>
        <p:spPr>
          <a:xfrm>
            <a:off x="0" y="1919335"/>
            <a:ext cx="2625505" cy="2385868"/>
          </a:xfrm>
          <a:custGeom>
            <a:avLst/>
            <a:gdLst/>
            <a:ahLst/>
            <a:cxnLst/>
            <a:rect l="l" t="t" r="r" b="b"/>
            <a:pathLst>
              <a:path w="5411360" h="4572599">
                <a:moveTo>
                  <a:pt x="0" y="0"/>
                </a:moveTo>
                <a:lnTo>
                  <a:pt x="5411360" y="0"/>
                </a:lnTo>
                <a:lnTo>
                  <a:pt x="5411360" y="4572599"/>
                </a:lnTo>
                <a:lnTo>
                  <a:pt x="0" y="45725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grpSp>
        <p:nvGrpSpPr>
          <p:cNvPr id="9" name="Group 9"/>
          <p:cNvGrpSpPr/>
          <p:nvPr/>
        </p:nvGrpSpPr>
        <p:grpSpPr>
          <a:xfrm>
            <a:off x="211276" y="787316"/>
            <a:ext cx="2230958" cy="226403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136" r="-25136"/>
              </a:stretch>
            </a:blipFill>
            <a:ln w="38100" cap="sq">
              <a:solidFill>
                <a:srgbClr val="FFFFFF"/>
              </a:solidFill>
              <a:prstDash val="solid"/>
              <a:miter/>
            </a:ln>
          </p:spPr>
          <p:txBody>
            <a:bodyPr/>
            <a:lstStyle/>
            <a:p>
              <a:endParaRPr lang="en-GB" sz="602"/>
            </a:p>
          </p:txBody>
        </p:sp>
      </p:grpSp>
      <p:grpSp>
        <p:nvGrpSpPr>
          <p:cNvPr id="11" name="Group 11"/>
          <p:cNvGrpSpPr/>
          <p:nvPr/>
        </p:nvGrpSpPr>
        <p:grpSpPr>
          <a:xfrm>
            <a:off x="1279701" y="1536611"/>
            <a:ext cx="2051541" cy="208196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b="-50273"/>
              </a:stretch>
            </a:blipFill>
            <a:ln w="38100" cap="sq">
              <a:solidFill>
                <a:srgbClr val="FFFFFF"/>
              </a:solidFill>
              <a:prstDash val="solid"/>
              <a:miter/>
            </a:ln>
          </p:spPr>
          <p:txBody>
            <a:bodyPr/>
            <a:lstStyle/>
            <a:p>
              <a:endParaRPr lang="en-GB" sz="602"/>
            </a:p>
          </p:txBody>
        </p:sp>
      </p:grpSp>
      <p:grpSp>
        <p:nvGrpSpPr>
          <p:cNvPr id="13" name="Group 13"/>
          <p:cNvGrpSpPr/>
          <p:nvPr/>
        </p:nvGrpSpPr>
        <p:grpSpPr>
          <a:xfrm>
            <a:off x="273740" y="2270821"/>
            <a:ext cx="1822771" cy="184979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15467" t="-164160" r="-269837" b="-9536"/>
              </a:stretch>
            </a:blipFill>
            <a:ln w="38100" cap="sq">
              <a:solidFill>
                <a:srgbClr val="FFFFFF"/>
              </a:solidFill>
              <a:prstDash val="solid"/>
              <a:miter/>
            </a:ln>
          </p:spPr>
          <p:txBody>
            <a:bodyPr/>
            <a:lstStyle/>
            <a:p>
              <a:endParaRPr lang="en-GB" sz="602"/>
            </a:p>
          </p:txBody>
        </p:sp>
      </p:grpSp>
      <p:sp>
        <p:nvSpPr>
          <p:cNvPr id="15" name="TextBox 15"/>
          <p:cNvSpPr txBox="1"/>
          <p:nvPr/>
        </p:nvSpPr>
        <p:spPr>
          <a:xfrm>
            <a:off x="4027863" y="1379060"/>
            <a:ext cx="1842767" cy="980333"/>
          </a:xfrm>
          <a:prstGeom prst="rect">
            <a:avLst/>
          </a:prstGeom>
        </p:spPr>
        <p:txBody>
          <a:bodyPr lIns="0" tIns="0" rIns="0" bIns="0" rtlCol="0" anchor="t">
            <a:spAutoFit/>
          </a:bodyPr>
          <a:lstStyle/>
          <a:p>
            <a:pPr>
              <a:lnSpc>
                <a:spcPts val="1916"/>
              </a:lnSpc>
            </a:pPr>
            <a:r>
              <a:rPr lang="en-US" sz="2281" b="1">
                <a:solidFill>
                  <a:srgbClr val="000000"/>
                </a:solidFill>
                <a:latin typeface="Helvetica Bold"/>
                <a:ea typeface="Helvetica Bold"/>
                <a:cs typeface="Helvetica Bold"/>
                <a:sym typeface="Helvetica Bold"/>
              </a:rPr>
              <a:t>PE and Sport Premium transition toolkit</a:t>
            </a:r>
          </a:p>
        </p:txBody>
      </p:sp>
      <p:sp>
        <p:nvSpPr>
          <p:cNvPr id="16" name="TextBox 16"/>
          <p:cNvSpPr txBox="1"/>
          <p:nvPr/>
        </p:nvSpPr>
        <p:spPr>
          <a:xfrm>
            <a:off x="4027863" y="2396366"/>
            <a:ext cx="1842767" cy="243656"/>
          </a:xfrm>
          <a:prstGeom prst="rect">
            <a:avLst/>
          </a:prstGeom>
        </p:spPr>
        <p:txBody>
          <a:bodyPr lIns="0" tIns="0" rIns="0" bIns="0" rtlCol="0" anchor="t">
            <a:spAutoFit/>
          </a:bodyPr>
          <a:lstStyle/>
          <a:p>
            <a:pPr>
              <a:lnSpc>
                <a:spcPts val="1859"/>
              </a:lnSpc>
            </a:pPr>
            <a:r>
              <a:rPr lang="en-US" sz="1937">
                <a:solidFill>
                  <a:srgbClr val="000000"/>
                </a:solidFill>
                <a:latin typeface="Helvetica"/>
                <a:ea typeface="Helvetica"/>
                <a:cs typeface="Helvetica"/>
                <a:sym typeface="Helvetica"/>
              </a:rPr>
              <a:t>Monitoring form</a:t>
            </a:r>
          </a:p>
        </p:txBody>
      </p:sp>
      <p:sp>
        <p:nvSpPr>
          <p:cNvPr id="18" name="TextBox 6">
            <a:extLst>
              <a:ext uri="{FF2B5EF4-FFF2-40B4-BE49-F238E27FC236}">
                <a16:creationId xmlns:a16="http://schemas.microsoft.com/office/drawing/2014/main" id="{8F675836-407F-F980-9E37-0D7AB5B52955}"/>
              </a:ext>
            </a:extLst>
          </p:cNvPr>
          <p:cNvSpPr txBox="1"/>
          <p:nvPr/>
        </p:nvSpPr>
        <p:spPr>
          <a:xfrm>
            <a:off x="4027863" y="1069521"/>
            <a:ext cx="1842767" cy="184922"/>
          </a:xfrm>
          <a:prstGeom prst="rect">
            <a:avLst/>
          </a:prstGeom>
        </p:spPr>
        <p:txBody>
          <a:bodyPr lIns="0" tIns="0" rIns="0" bIns="0" rtlCol="0" anchor="t">
            <a:spAutoFit/>
          </a:bodyPr>
          <a:lstStyle/>
          <a:p>
            <a:pPr>
              <a:lnSpc>
                <a:spcPts val="1446"/>
              </a:lnSpc>
            </a:pPr>
            <a:r>
              <a:rPr lang="en-US" sz="1722" b="1">
                <a:solidFill>
                  <a:srgbClr val="003764"/>
                </a:solidFill>
                <a:latin typeface="Helvetica Bold"/>
                <a:ea typeface="Helvetica Bold"/>
                <a:cs typeface="Helvetica Bold"/>
                <a:sym typeface="Helvetica Bold"/>
              </a:rPr>
              <a:t>Part A</a:t>
            </a:r>
          </a:p>
        </p:txBody>
      </p:sp>
      <p:sp>
        <p:nvSpPr>
          <p:cNvPr id="19" name="AutoShape 7">
            <a:extLst>
              <a:ext uri="{FF2B5EF4-FFF2-40B4-BE49-F238E27FC236}">
                <a16:creationId xmlns:a16="http://schemas.microsoft.com/office/drawing/2014/main" id="{4755B800-4DED-4A9D-1D19-777EFE6590F4}"/>
              </a:ext>
            </a:extLst>
          </p:cNvPr>
          <p:cNvSpPr/>
          <p:nvPr/>
        </p:nvSpPr>
        <p:spPr>
          <a:xfrm flipV="1">
            <a:off x="4027862" y="3334112"/>
            <a:ext cx="1842767" cy="8204"/>
          </a:xfrm>
          <a:prstGeom prst="line">
            <a:avLst/>
          </a:prstGeom>
          <a:ln w="47625" cap="flat">
            <a:solidFill>
              <a:srgbClr val="003764"/>
            </a:solidFill>
            <a:prstDash val="solid"/>
            <a:headEnd type="none" w="sm" len="sm"/>
            <a:tailEnd type="none" w="sm" len="sm"/>
          </a:ln>
        </p:spPr>
        <p:txBody>
          <a:bodyPr/>
          <a:lstStyle/>
          <a:p>
            <a:endParaRPr lang="en-GB" sz="602"/>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4AD989-60DA-E3F8-4931-F4AB2DA34FC1}"/>
              </a:ext>
            </a:extLst>
          </p:cNvPr>
          <p:cNvSpPr txBox="1"/>
          <p:nvPr/>
        </p:nvSpPr>
        <p:spPr>
          <a:xfrm>
            <a:off x="681159" y="192004"/>
            <a:ext cx="4661246" cy="523220"/>
          </a:xfrm>
          <a:prstGeom prst="rect">
            <a:avLst/>
          </a:prstGeom>
          <a:noFill/>
        </p:spPr>
        <p:txBody>
          <a:bodyPr wrap="square" rtlCol="0">
            <a:spAutoFit/>
          </a:bodyPr>
          <a:lstStyle/>
          <a:p>
            <a:pPr algn="ctr"/>
            <a:r>
              <a:rPr lang="en-US" sz="1400" b="1">
                <a:solidFill>
                  <a:schemeClr val="accent1">
                    <a:lumMod val="75000"/>
                  </a:schemeClr>
                </a:solidFill>
                <a:latin typeface="Arial" panose="020B0604020202020204" pitchFamily="34" charset="0"/>
                <a:cs typeface="Arial" panose="020B0604020202020204" pitchFamily="34" charset="0"/>
              </a:rPr>
              <a:t>Part A PE and sport premium transition toolkit </a:t>
            </a:r>
          </a:p>
          <a:p>
            <a:pPr algn="ctr"/>
            <a:r>
              <a:rPr lang="en-US" sz="1400" b="1">
                <a:solidFill>
                  <a:schemeClr val="accent1">
                    <a:lumMod val="75000"/>
                  </a:schemeClr>
                </a:solidFill>
                <a:latin typeface="Arial" panose="020B0604020202020204" pitchFamily="34" charset="0"/>
                <a:cs typeface="Arial" panose="020B0604020202020204" pitchFamily="34" charset="0"/>
              </a:rPr>
              <a:t>Monitoring form</a:t>
            </a:r>
            <a:r>
              <a:rPr lang="en-GB" sz="1400" b="1">
                <a:solidFill>
                  <a:schemeClr val="accent1">
                    <a:lumMod val="75000"/>
                  </a:schemeClr>
                </a:solidFill>
                <a:latin typeface="Arial" panose="020B0604020202020204" pitchFamily="34" charset="0"/>
                <a:cs typeface="Arial" panose="020B0604020202020204" pitchFamily="34" charset="0"/>
              </a:rPr>
              <a:t> </a:t>
            </a:r>
            <a:endParaRPr lang="en-US" sz="1400" b="1">
              <a:solidFill>
                <a:schemeClr val="accent1">
                  <a:lumMod val="75000"/>
                </a:schemeClr>
              </a:solidFill>
              <a:latin typeface="Arial" panose="020B0604020202020204" pitchFamily="34" charset="0"/>
              <a:cs typeface="Arial" panose="020B060402020202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80209" y="697756"/>
            <a:ext cx="5986483" cy="3604364"/>
          </a:xfrm>
          <a:prstGeom prst="rect">
            <a:avLst/>
          </a:prstGeom>
          <a:solidFill>
            <a:srgbClr val="F3F3ED"/>
          </a:solidFill>
          <a:ln w="9525">
            <a:solidFill>
              <a:srgbClr val="F3F3ED"/>
            </a:solidFill>
            <a:miter lim="800000"/>
            <a:headEnd/>
            <a:tailEnd/>
          </a:ln>
        </p:spPr>
        <p:txBody>
          <a:bodyPr rot="0" vert="horz" wrap="square" lIns="91440" tIns="45720" rIns="91440" bIns="45720" anchor="t" anchorCtr="0">
            <a:noAutofit/>
          </a:bodyPr>
          <a:lstStyle/>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It is intended that this monitoring form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The template is a working document that you can amend and up during the year.</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Before you decide how you are going to use the funding for this academic year you should reflect and evaluate the impact of your use of your PE and sport premium funding in 2026/27.</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should use your evaluation of last year’s funding to help you decide what to do this academic year, how you will do it, and what impact you expect it to have.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All spending of the funding must conform with the terms outlined in the conditions of grant </a:t>
            </a:r>
          </a:p>
          <a:p>
            <a:pPr marL="171450" marR="419100" indent="-171450" algn="just">
              <a:lnSpc>
                <a:spcPct val="124000"/>
              </a:lnSpc>
              <a:buFont typeface="Arial" panose="020B0604020202020204" pitchFamily="34" charset="0"/>
              <a:buChar char="•"/>
            </a:pPr>
            <a:r>
              <a:rPr lang="en-GB" sz="800">
                <a:effectLst/>
                <a:latin typeface="Arial"/>
                <a:ea typeface="Calibri"/>
                <a:cs typeface="Arial"/>
              </a:rPr>
              <a:t>The summative digital expenditure reporting form includes swimming and water safety information. PE and sport premium funding can be used to provide top-up lessons following the completion of core-swimming lessons                                                                                                                                                                                                                                                                                                                                                                                                                                                                                                                                                                                                                                                           where necessary, to ensure pupils meet national curriculum swimming requirements</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To ensure funding is used effectively and based on your school’s needs; guidance and examples of best practice across schools can be found here.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must use the funding to make additional and sustainable improvements to the PE and sport in your school.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must develop and add to the PESSPA activities that your school already offers.</a:t>
            </a:r>
          </a:p>
          <a:p>
            <a:pPr marL="73025" marR="312420">
              <a:lnSpc>
                <a:spcPct val="124000"/>
              </a:lnSpc>
              <a:spcBef>
                <a:spcPts val="5"/>
              </a:spcBef>
              <a:buNone/>
            </a:pPr>
            <a:endParaRPr lang="en-US" sz="800" b="1">
              <a:effectLst/>
              <a:latin typeface="Arial" panose="020B0604020202020204" pitchFamily="34" charset="0"/>
              <a:ea typeface="Calibri" panose="020F0502020204030204" pitchFamily="34" charset="0"/>
              <a:cs typeface="Arial" panose="020B0604020202020204" pitchFamily="34" charset="0"/>
            </a:endParaRPr>
          </a:p>
          <a:p>
            <a:pPr marL="73025" marR="312420">
              <a:lnSpc>
                <a:spcPct val="124000"/>
              </a:lnSpc>
              <a:spcBef>
                <a:spcPts val="5"/>
              </a:spcBef>
              <a:buNone/>
            </a:pPr>
            <a:r>
              <a:rPr lang="en-US" sz="800" b="1">
                <a:effectLst/>
                <a:latin typeface="Arial" panose="020B0604020202020204" pitchFamily="34" charset="0"/>
                <a:ea typeface="Calibri" panose="020F0502020204030204" pitchFamily="34" charset="0"/>
                <a:cs typeface="Arial" panose="020B0604020202020204" pitchFamily="34" charset="0"/>
              </a:rPr>
              <a:t>Useful Links:</a:t>
            </a:r>
            <a:endParaRPr lang="en-GB" sz="800" b="1">
              <a:latin typeface="Arial" panose="020B0604020202020204" pitchFamily="34" charset="0"/>
              <a:ea typeface="Calibri" panose="020F0502020204030204" pitchFamily="34" charset="0"/>
              <a:cs typeface="Arial" panose="020B0604020202020204" pitchFamily="34" charset="0"/>
            </a:endParaRPr>
          </a:p>
          <a:p>
            <a:pPr marL="244475" marR="312420" indent="-171450">
              <a:lnSpc>
                <a:spcPct val="124000"/>
              </a:lnSpc>
              <a:spcBef>
                <a:spcPts val="5"/>
              </a:spcBef>
              <a:buFont typeface="Arial" panose="020B0604020202020204" pitchFamily="34" charset="0"/>
              <a:buChar char="•"/>
            </a:pPr>
            <a:r>
              <a:rPr lang="en-GB" sz="800">
                <a:latin typeface="Arial" panose="020B0604020202020204" pitchFamily="34" charset="0"/>
                <a:cs typeface="Arial" panose="020B0604020202020204" pitchFamily="34" charset="0"/>
                <a:hlinkClick r:id="rId2"/>
              </a:rPr>
              <a:t>PE and sport premium for primary schools - GOV.UK</a:t>
            </a:r>
            <a:endParaRPr lang="en-GB" sz="800">
              <a:latin typeface="Arial" panose="020B0604020202020204" pitchFamily="34" charset="0"/>
              <a:cs typeface="Arial" panose="020B0604020202020204" pitchFamily="34" charset="0"/>
            </a:endParaRPr>
          </a:p>
          <a:p>
            <a:pPr marL="244475" marR="312420" indent="-171450">
              <a:lnSpc>
                <a:spcPct val="100000"/>
              </a:lnSpc>
              <a:spcBef>
                <a:spcPts val="5"/>
              </a:spcBef>
              <a:buFont typeface="Arial" panose="020B0604020202020204" pitchFamily="34" charset="0"/>
              <a:buChar char="•"/>
            </a:pPr>
            <a:r>
              <a:rPr lang="en-GB" sz="800" u="sng">
                <a:latin typeface="Arial" panose="020B0604020202020204" pitchFamily="34" charset="0"/>
                <a:cs typeface="Arial" panose="020B0604020202020204" pitchFamily="34" charset="0"/>
                <a:hlinkClick r:id="rId3"/>
              </a:rPr>
              <a:t>PE and sport premium: conditions of grant 2026 to 2027 - GOV.UK</a:t>
            </a:r>
            <a:endParaRPr lang="en-GB" sz="800" u="sng">
              <a:latin typeface="Arial" panose="020B0604020202020204" pitchFamily="34" charset="0"/>
              <a:cs typeface="Arial" panose="020B0604020202020204" pitchFamily="34" charset="0"/>
            </a:endParaRPr>
          </a:p>
          <a:p>
            <a:pPr marL="244475" marR="312420" indent="-171450">
              <a:lnSpc>
                <a:spcPct val="100000"/>
              </a:lnSpc>
              <a:spcBef>
                <a:spcPts val="5"/>
              </a:spcBef>
              <a:buFont typeface="Arial" panose="020B0604020202020204" pitchFamily="34" charset="0"/>
              <a:buChar char="•"/>
            </a:pPr>
            <a:r>
              <a:rPr lang="en-GB" sz="800">
                <a:latin typeface="Arial" panose="020B0604020202020204" pitchFamily="34" charset="0"/>
                <a:cs typeface="Arial" panose="020B0604020202020204" pitchFamily="34" charset="0"/>
              </a:rPr>
              <a:t>The grant also supports the </a:t>
            </a:r>
            <a:r>
              <a:rPr lang="en-GB" sz="800">
                <a:latin typeface="Arial" panose="020B0604020202020204" pitchFamily="34" charset="0"/>
                <a:cs typeface="Arial" panose="020B0604020202020204" pitchFamily="34" charset="0"/>
                <a:hlinkClick r:id="rId4"/>
              </a:rPr>
              <a:t>Inclusion 2024 Inclusive PE hub</a:t>
            </a:r>
            <a:r>
              <a:rPr lang="en-GB" sz="800">
                <a:latin typeface="Arial" panose="020B0604020202020204" pitchFamily="34" charset="0"/>
                <a:cs typeface="Arial" panose="020B0604020202020204" pitchFamily="34" charset="0"/>
              </a:rPr>
              <a:t> an online platform of resources to help schools make PE and sport more inclusive.</a:t>
            </a:r>
          </a:p>
          <a:p>
            <a:pPr marL="244475" marR="312420" indent="-171450">
              <a:lnSpc>
                <a:spcPct val="124000"/>
              </a:lnSpc>
              <a:spcBef>
                <a:spcPts val="5"/>
              </a:spcBef>
              <a:buFont typeface="Arial" panose="020B0604020202020204" pitchFamily="34" charset="0"/>
              <a:buChar char="•"/>
            </a:pPr>
            <a:r>
              <a:rPr lang="en-GB" sz="800">
                <a:solidFill>
                  <a:sysClr val="windowText" lastClr="000000"/>
                </a:solidFill>
                <a:latin typeface="Arial" panose="020B0604020202020204" pitchFamily="34" charset="0"/>
                <a:ea typeface="Calibri" panose="020F0502020204030204" pitchFamily="34" charset="0"/>
                <a:cs typeface="Arial" panose="020B0604020202020204" pitchFamily="34" charset="0"/>
                <a:hlinkClick r:id="rId5"/>
              </a:rPr>
              <a:t>Swimming and Water Safety</a:t>
            </a:r>
            <a:endParaRPr lang="en-GB" sz="800">
              <a:solidFill>
                <a:sysClr val="windowText" lastClr="000000"/>
              </a:solidFill>
              <a:latin typeface="Arial" panose="020B0604020202020204" pitchFamily="34" charset="0"/>
              <a:ea typeface="Calibri" panose="020F0502020204030204" pitchFamily="34" charset="0"/>
              <a:cs typeface="Arial" panose="020B0604020202020204" pitchFamily="34" charset="0"/>
            </a:endParaRPr>
          </a:p>
        </p:txBody>
      </p:sp>
      <p:sp>
        <p:nvSpPr>
          <p:cNvPr id="5" name="Freeform 2">
            <a:extLst>
              <a:ext uri="{FF2B5EF4-FFF2-40B4-BE49-F238E27FC236}">
                <a16:creationId xmlns:a16="http://schemas.microsoft.com/office/drawing/2014/main" id="{A39A5CE4-07BD-22FC-BF7C-173774FCC3F1}"/>
              </a:ext>
            </a:extLst>
          </p:cNvPr>
          <p:cNvSpPr/>
          <p:nvPr/>
        </p:nvSpPr>
        <p:spPr>
          <a:xfrm>
            <a:off x="152672" y="176695"/>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602"/>
          </a:p>
        </p:txBody>
      </p:sp>
      <p:sp>
        <p:nvSpPr>
          <p:cNvPr id="4" name="Freeform 2">
            <a:extLst>
              <a:ext uri="{FF2B5EF4-FFF2-40B4-BE49-F238E27FC236}">
                <a16:creationId xmlns:a16="http://schemas.microsoft.com/office/drawing/2014/main" id="{5CC45D1B-15F7-1F3D-0BD9-2315BAA9E64F}"/>
              </a:ext>
            </a:extLst>
          </p:cNvPr>
          <p:cNvSpPr/>
          <p:nvPr/>
        </p:nvSpPr>
        <p:spPr>
          <a:xfrm>
            <a:off x="5342405" y="130595"/>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602"/>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D9F60F-F13B-1086-50C1-85D73CC0740F}"/>
              </a:ext>
            </a:extLst>
          </p:cNvPr>
          <p:cNvSpPr txBox="1"/>
          <p:nvPr/>
        </p:nvSpPr>
        <p:spPr>
          <a:xfrm>
            <a:off x="55683" y="548951"/>
            <a:ext cx="5967046" cy="891911"/>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You do not need to complete every box. Just record the information that is key to your school's priorities and areas of focus.</a:t>
            </a:r>
          </a:p>
          <a:p>
            <a:pPr>
              <a:lnSpc>
                <a:spcPct val="124000"/>
              </a:lnSpc>
            </a:pPr>
            <a:r>
              <a:rPr lang="en-US" sz="850" b="1" i="1">
                <a:latin typeface="Arial" panose="020B0604020202020204" pitchFamily="34" charset="0"/>
                <a:cs typeface="Arial" panose="020B0604020202020204" pitchFamily="34" charset="0"/>
              </a:rPr>
              <a:t>Remember</a:t>
            </a:r>
            <a:r>
              <a:rPr lang="en-US" sz="850" i="1">
                <a:latin typeface="Arial" panose="020B0604020202020204" pitchFamily="34" charset="0"/>
                <a:cs typeface="Arial" panose="020B0604020202020204" pitchFamily="34" charset="0"/>
              </a:rPr>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4276469898"/>
              </p:ext>
            </p:extLst>
          </p:nvPr>
        </p:nvGraphicFramePr>
        <p:xfrm>
          <a:off x="146536" y="1440862"/>
          <a:ext cx="5876193" cy="2624471"/>
        </p:xfrm>
        <a:graphic>
          <a:graphicData uri="http://schemas.openxmlformats.org/drawingml/2006/table">
            <a:tbl>
              <a:tblPr firstRow="1" bandRow="1">
                <a:tableStyleId>{5C22544A-7EE6-4342-B048-85BDC9FD1C3A}</a:tableStyleId>
              </a:tblPr>
              <a:tblGrid>
                <a:gridCol w="1416956">
                  <a:extLst>
                    <a:ext uri="{9D8B030D-6E8A-4147-A177-3AD203B41FA5}">
                      <a16:colId xmlns:a16="http://schemas.microsoft.com/office/drawing/2014/main" val="1397519339"/>
                    </a:ext>
                  </a:extLst>
                </a:gridCol>
                <a:gridCol w="2083756">
                  <a:extLst>
                    <a:ext uri="{9D8B030D-6E8A-4147-A177-3AD203B41FA5}">
                      <a16:colId xmlns:a16="http://schemas.microsoft.com/office/drawing/2014/main" val="279180329"/>
                    </a:ext>
                  </a:extLst>
                </a:gridCol>
                <a:gridCol w="2375481">
                  <a:extLst>
                    <a:ext uri="{9D8B030D-6E8A-4147-A177-3AD203B41FA5}">
                      <a16:colId xmlns:a16="http://schemas.microsoft.com/office/drawing/2014/main" val="1532179531"/>
                    </a:ext>
                  </a:extLst>
                </a:gridCol>
              </a:tblGrid>
              <a:tr h="21655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hlinkClick r:id="rId2"/>
                        </a:rPr>
                        <a:t>Swimming and Water Safety</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7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70017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1. </a:t>
                      </a:r>
                      <a:r>
                        <a:rPr lang="en-US" sz="700">
                          <a:effectLst/>
                          <a:latin typeface="Arial" panose="020B0604020202020204" pitchFamily="34" charset="0"/>
                          <a:cs typeface="Arial" panose="020B0604020202020204" pitchFamily="34" charset="0"/>
                        </a:rPr>
                        <a:t>Swim competently, confidently and proficiently over a distance of at least 25 metres</a:t>
                      </a:r>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dirty="0">
                          <a:solidFill>
                            <a:schemeClr val="accent1">
                              <a:lumMod val="75000"/>
                            </a:schemeClr>
                          </a:solidFill>
                          <a:latin typeface="Arial" panose="020B0604020202020204" pitchFamily="34" charset="0"/>
                          <a:cs typeface="Arial" panose="020B0604020202020204" pitchFamily="34" charset="0"/>
                        </a:rPr>
                        <a:t>71% of pupils in year 6 can swim 25 </a:t>
                      </a:r>
                      <a:r>
                        <a:rPr lang="en-US" sz="700" b="1" dirty="0" err="1">
                          <a:solidFill>
                            <a:schemeClr val="accent1">
                              <a:lumMod val="75000"/>
                            </a:schemeClr>
                          </a:solidFill>
                          <a:latin typeface="Arial" panose="020B0604020202020204" pitchFamily="34" charset="0"/>
                          <a:cs typeface="Arial" panose="020B0604020202020204" pitchFamily="34" charset="0"/>
                        </a:rPr>
                        <a:t>metres</a:t>
                      </a:r>
                      <a:r>
                        <a:rPr lang="en-US" sz="700" b="1" dirty="0">
                          <a:solidFill>
                            <a:schemeClr val="accent1">
                              <a:lumMod val="75000"/>
                            </a:schemeClr>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700" dirty="0">
                          <a:latin typeface="Arial" panose="020B0604020202020204" pitchFamily="34" charset="0"/>
                          <a:cs typeface="Arial" panose="020B0604020202020204" pitchFamily="34" charset="0"/>
                        </a:rPr>
                        <a:t>Evidenced through weekly swimming lessons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GB" sz="700" dirty="0">
                          <a:latin typeface="Arial" panose="020B0604020202020204" pitchFamily="34" charset="0"/>
                          <a:cs typeface="Arial" panose="020B0604020202020204" pitchFamily="34" charset="0"/>
                        </a:rPr>
                        <a:t>All students had made exceptional progress from their starting points. </a:t>
                      </a:r>
                    </a:p>
                    <a:p>
                      <a:pPr marL="171450" indent="-171450">
                        <a:buFont typeface="Arial" panose="020B0604020202020204" pitchFamily="34" charset="0"/>
                        <a:buChar char="•"/>
                      </a:pPr>
                      <a:r>
                        <a:rPr lang="en-GB" sz="700" kern="1200" dirty="0">
                          <a:solidFill>
                            <a:schemeClr val="dk1"/>
                          </a:solidFill>
                          <a:latin typeface="Arial" panose="020B0604020202020204" pitchFamily="34" charset="0"/>
                          <a:ea typeface="+mn-ea"/>
                          <a:cs typeface="Arial" panose="020B0604020202020204" pitchFamily="34" charset="0"/>
                        </a:rPr>
                        <a:t>Students completed all areas of the curriculum, including life saving. </a:t>
                      </a:r>
                      <a:endParaRPr lang="en-US" sz="700" kern="1200" dirty="0">
                        <a:solidFill>
                          <a:schemeClr val="dk1"/>
                        </a:solidFill>
                        <a:latin typeface="Arial" panose="020B0604020202020204" pitchFamily="34" charset="0"/>
                        <a:ea typeface="+mn-ea"/>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80228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2. </a:t>
                      </a:r>
                      <a:r>
                        <a:rPr lang="en-US" sz="700">
                          <a:effectLst/>
                          <a:latin typeface="Arial" panose="020B0604020202020204" pitchFamily="34" charset="0"/>
                          <a:cs typeface="Arial" panose="020B0604020202020204" pitchFamily="34" charset="0"/>
                        </a:rPr>
                        <a:t>Use a range of strokes effectively (for example, front crawl, backstroke and breaststroke)</a:t>
                      </a:r>
                      <a:endParaRPr lang="en-GB" sz="700">
                        <a:effectLst/>
                        <a:latin typeface="Arial" panose="020B0604020202020204" pitchFamily="34" charset="0"/>
                        <a:ea typeface="Calibri" panose="020F050202020403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dirty="0">
                          <a:solidFill>
                            <a:schemeClr val="accent1">
                              <a:lumMod val="75000"/>
                            </a:schemeClr>
                          </a:solidFill>
                          <a:latin typeface="Arial" panose="020B0604020202020204" pitchFamily="34" charset="0"/>
                          <a:cs typeface="Arial" panose="020B0604020202020204" pitchFamily="34" charset="0"/>
                        </a:rPr>
                        <a:t>71% of pupils in year 6 can use a range of strokes effectively. </a:t>
                      </a:r>
                    </a:p>
                    <a:p>
                      <a:pPr marL="171450" indent="-171450">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dirty="0">
                          <a:latin typeface="Arial" panose="020B0604020202020204" pitchFamily="34" charset="0"/>
                          <a:cs typeface="Arial" panose="020B0604020202020204" pitchFamily="34" charset="0"/>
                        </a:rPr>
                        <a:t>Evidenced through weekly swimming lessons based on information and data collected poolside with swimming teacher.</a:t>
                      </a:r>
                    </a:p>
                    <a:p>
                      <a:pPr marL="0" indent="0">
                        <a:buFont typeface="Arial" panose="020B0604020202020204" pitchFamily="34" charset="0"/>
                        <a:buNone/>
                      </a:pPr>
                      <a:r>
                        <a:rPr lang="en-US" sz="700" dirty="0">
                          <a:latin typeface="Arial" panose="020B0604020202020204" pitchFamily="34" charset="0"/>
                          <a:cs typeface="Arial" panose="020B0604020202020204" pitchFamily="34" charset="0"/>
                        </a:rPr>
                        <a: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GB" sz="700" dirty="0">
                          <a:latin typeface="Arial" panose="020B0604020202020204" pitchFamily="34" charset="0"/>
                          <a:cs typeface="Arial" panose="020B0604020202020204" pitchFamily="34" charset="0"/>
                        </a:rPr>
                        <a:t>All students had made exceptional progress from their starting points. </a:t>
                      </a:r>
                    </a:p>
                    <a:p>
                      <a:pPr marL="171450" indent="-171450">
                        <a:buFont typeface="Arial" panose="020B0604020202020204" pitchFamily="34" charset="0"/>
                        <a:buChar char="•"/>
                      </a:pPr>
                      <a:r>
                        <a:rPr lang="en-GB" sz="700" kern="1200" dirty="0">
                          <a:solidFill>
                            <a:schemeClr val="dk1"/>
                          </a:solidFill>
                          <a:latin typeface="Arial" panose="020B0604020202020204" pitchFamily="34" charset="0"/>
                          <a:ea typeface="+mn-ea"/>
                          <a:cs typeface="Arial" panose="020B0604020202020204" pitchFamily="34" charset="0"/>
                        </a:rPr>
                        <a:t>All students built their water confidence from their starting point. </a:t>
                      </a:r>
                      <a:endParaRPr lang="en-US" sz="700" kern="1200" dirty="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80228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3. </a:t>
                      </a:r>
                      <a:r>
                        <a:rPr lang="en-US" sz="700">
                          <a:effectLst/>
                          <a:latin typeface="Arial" panose="020B0604020202020204" pitchFamily="34" charset="0"/>
                          <a:cs typeface="Arial" panose="020B0604020202020204" pitchFamily="34" charset="0"/>
                        </a:rPr>
                        <a:t>Perform safe self-rescue in different water-based situations</a:t>
                      </a:r>
                      <a:endParaRPr lang="en-GB" sz="700">
                        <a:effectLst/>
                        <a:latin typeface="Arial" panose="020B0604020202020204" pitchFamily="34" charset="0"/>
                        <a:ea typeface="Calibri" panose="020F050202020403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dirty="0">
                          <a:solidFill>
                            <a:schemeClr val="accent1">
                              <a:lumMod val="75000"/>
                            </a:schemeClr>
                          </a:solidFill>
                          <a:latin typeface="Arial" panose="020B0604020202020204" pitchFamily="34" charset="0"/>
                          <a:cs typeface="Arial" panose="020B0604020202020204" pitchFamily="34" charset="0"/>
                        </a:rPr>
                        <a:t>71% of pupils in year 6 can perform safe self-rescue. </a:t>
                      </a:r>
                    </a:p>
                    <a:p>
                      <a:pPr marL="171450" indent="-171450">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dirty="0">
                          <a:latin typeface="Arial" panose="020B0604020202020204" pitchFamily="34" charset="0"/>
                          <a:cs typeface="Arial" panose="020B0604020202020204" pitchFamily="34" charset="0"/>
                        </a:rPr>
                        <a:t>Evidenced through weekly swimming lessons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GB" sz="700" dirty="0">
                          <a:latin typeface="Arial" panose="020B0604020202020204" pitchFamily="34" charset="0"/>
                          <a:cs typeface="Arial" panose="020B0604020202020204" pitchFamily="34" charset="0"/>
                        </a:rPr>
                        <a:t>All students had made exceptional progress from their starting points. </a:t>
                      </a:r>
                    </a:p>
                    <a:p>
                      <a:pPr marL="171450" indent="-171450">
                        <a:buFont typeface="Arial" panose="020B0604020202020204" pitchFamily="34" charset="0"/>
                        <a:buChar char="•"/>
                      </a:pPr>
                      <a:r>
                        <a:rPr lang="en-GB" sz="700" kern="1200" dirty="0">
                          <a:solidFill>
                            <a:schemeClr val="dk1"/>
                          </a:solidFill>
                          <a:latin typeface="Arial" panose="020B0604020202020204" pitchFamily="34" charset="0"/>
                          <a:ea typeface="+mn-ea"/>
                          <a:cs typeface="Arial" panose="020B0604020202020204" pitchFamily="34" charset="0"/>
                        </a:rPr>
                        <a:t>All students built their water confidence from their starting point, this included wearing clothing in the pool and completing self-rescue. </a:t>
                      </a:r>
                      <a:endParaRPr lang="en-US" sz="700" kern="1200" dirty="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73458530"/>
                  </a:ext>
                </a:extLst>
              </a:tr>
            </a:tbl>
          </a:graphicData>
        </a:graphic>
      </p:graphicFrame>
      <p:sp>
        <p:nvSpPr>
          <p:cNvPr id="5" name="TextBox 4">
            <a:extLst>
              <a:ext uri="{FF2B5EF4-FFF2-40B4-BE49-F238E27FC236}">
                <a16:creationId xmlns:a16="http://schemas.microsoft.com/office/drawing/2014/main" id="{565040D2-9608-7F55-2779-32628763A3E6}"/>
              </a:ext>
            </a:extLst>
          </p:cNvPr>
          <p:cNvSpPr txBox="1"/>
          <p:nvPr/>
        </p:nvSpPr>
        <p:spPr>
          <a:xfrm>
            <a:off x="146536" y="154041"/>
            <a:ext cx="5240217" cy="307777"/>
          </a:xfrm>
          <a:prstGeom prst="rect">
            <a:avLst/>
          </a:prstGeom>
          <a:noFill/>
        </p:spPr>
        <p:txBody>
          <a:bodyPr wrap="square" rtlCol="0">
            <a:spAutoFit/>
          </a:bodyPr>
          <a:lstStyle/>
          <a:p>
            <a:r>
              <a:rPr lang="en-US" sz="1400" b="1" dirty="0">
                <a:solidFill>
                  <a:schemeClr val="accent1">
                    <a:lumMod val="75000"/>
                  </a:schemeClr>
                </a:solidFill>
                <a:latin typeface="Arial" panose="020B0604020202020204" pitchFamily="34" charset="0"/>
                <a:cs typeface="Arial" panose="020B0604020202020204" pitchFamily="34" charset="0"/>
              </a:rPr>
              <a:t>Review of the last academic year (2025/2026) </a:t>
            </a:r>
          </a:p>
        </p:txBody>
      </p:sp>
      <p:sp>
        <p:nvSpPr>
          <p:cNvPr id="4" name="Freeform 2">
            <a:extLst>
              <a:ext uri="{FF2B5EF4-FFF2-40B4-BE49-F238E27FC236}">
                <a16:creationId xmlns:a16="http://schemas.microsoft.com/office/drawing/2014/main" id="{FA9980AC-B11B-1548-2FB9-02ED2D5FA31C}"/>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8774285-6350-5F9D-309A-493EA80BAD9B}"/>
              </a:ext>
            </a:extLst>
          </p:cNvPr>
          <p:cNvSpPr txBox="1"/>
          <p:nvPr/>
        </p:nvSpPr>
        <p:spPr>
          <a:xfrm>
            <a:off x="0" y="218377"/>
            <a:ext cx="5181600" cy="307777"/>
          </a:xfrm>
          <a:prstGeom prst="rect">
            <a:avLst/>
          </a:prstGeom>
          <a:noFill/>
        </p:spPr>
        <p:txBody>
          <a:bodyPr wrap="square" rtlCol="0">
            <a:spAutoFit/>
          </a:bodyPr>
          <a:lstStyle/>
          <a:p>
            <a:r>
              <a:rPr lang="en-US" sz="1400" b="1" dirty="0">
                <a:solidFill>
                  <a:schemeClr val="accent1">
                    <a:lumMod val="75000"/>
                  </a:schemeClr>
                </a:solidFill>
                <a:latin typeface="Arial" panose="020B0604020202020204" pitchFamily="34" charset="0"/>
                <a:cs typeface="Arial" panose="020B0604020202020204" pitchFamily="34" charset="0"/>
              </a:rPr>
              <a:t>Review of the last academic year (2025/2026) </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410322150"/>
              </p:ext>
            </p:extLst>
          </p:nvPr>
        </p:nvGraphicFramePr>
        <p:xfrm>
          <a:off x="76200" y="695984"/>
          <a:ext cx="5883849" cy="2975263"/>
        </p:xfrm>
        <a:graphic>
          <a:graphicData uri="http://schemas.openxmlformats.org/drawingml/2006/table">
            <a:tbl>
              <a:tblPr firstRow="1" bandRow="1">
                <a:tableStyleId>{5C22544A-7EE6-4342-B048-85BDC9FD1C3A}</a:tableStyleId>
              </a:tblPr>
              <a:tblGrid>
                <a:gridCol w="1282833">
                  <a:extLst>
                    <a:ext uri="{9D8B030D-6E8A-4147-A177-3AD203B41FA5}">
                      <a16:colId xmlns:a16="http://schemas.microsoft.com/office/drawing/2014/main" val="1397519339"/>
                    </a:ext>
                  </a:extLst>
                </a:gridCol>
                <a:gridCol w="2677524">
                  <a:extLst>
                    <a:ext uri="{9D8B030D-6E8A-4147-A177-3AD203B41FA5}">
                      <a16:colId xmlns:a16="http://schemas.microsoft.com/office/drawing/2014/main" val="279180329"/>
                    </a:ext>
                  </a:extLst>
                </a:gridCol>
                <a:gridCol w="1923492">
                  <a:extLst>
                    <a:ext uri="{9D8B030D-6E8A-4147-A177-3AD203B41FA5}">
                      <a16:colId xmlns:a16="http://schemas.microsoft.com/office/drawing/2014/main" val="1532179531"/>
                    </a:ext>
                  </a:extLst>
                </a:gridCol>
              </a:tblGrid>
              <a:tr h="514949">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Key areas as outlined in PE and sport premium guidance</a:t>
                      </a:r>
                      <a:endParaRPr lang="en-US" sz="7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354126">
                <a:tc>
                  <a:txBody>
                    <a:bodyPr/>
                    <a:lstStyle/>
                    <a:p>
                      <a:pPr lvl="0"/>
                      <a:r>
                        <a:rPr lang="en-US" sz="700" b="1" dirty="0">
                          <a:effectLst/>
                          <a:latin typeface="Arial" panose="020B0604020202020204" pitchFamily="34" charset="0"/>
                          <a:cs typeface="Arial" panose="020B0604020202020204" pitchFamily="34" charset="0"/>
                        </a:rPr>
                        <a:t>1. I</a:t>
                      </a:r>
                      <a:r>
                        <a:rPr lang="en-GB" sz="700" b="1" kern="1200" dirty="0" err="1">
                          <a:solidFill>
                            <a:schemeClr val="dk1"/>
                          </a:solidFill>
                          <a:effectLst/>
                          <a:latin typeface="Arial" panose="020B0604020202020204" pitchFamily="34" charset="0"/>
                          <a:ea typeface="+mn-ea"/>
                          <a:cs typeface="Arial" panose="020B0604020202020204" pitchFamily="34" charset="0"/>
                        </a:rPr>
                        <a:t>ncrease</a:t>
                      </a:r>
                      <a:r>
                        <a:rPr lang="en-GB" sz="700" b="1" kern="1200" dirty="0">
                          <a:solidFill>
                            <a:schemeClr val="dk1"/>
                          </a:solidFill>
                          <a:effectLst/>
                          <a:latin typeface="Arial" panose="020B0604020202020204" pitchFamily="34" charset="0"/>
                          <a:ea typeface="+mn-ea"/>
                          <a:cs typeface="Arial" panose="020B0604020202020204" pitchFamily="34" charset="0"/>
                        </a:rPr>
                        <a:t> all staff’s confidence, knowledge and skills in teaching PE and sporting activities</a:t>
                      </a:r>
                    </a:p>
                    <a:p>
                      <a:endParaRPr lang="en-US" sz="7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lvl="0" indent="-171450">
                        <a:buFont typeface="Arial" panose="020B0604020202020204" pitchFamily="34" charset="0"/>
                        <a:buChar char="•"/>
                      </a:pPr>
                      <a:r>
                        <a:rPr lang="en-US" sz="650" b="0" i="0" u="none" strike="noStrike" noProof="0" dirty="0">
                          <a:solidFill>
                            <a:schemeClr val="tx1"/>
                          </a:solidFill>
                          <a:latin typeface="Arial" panose="020B0604020202020204" pitchFamily="34" charset="0"/>
                          <a:ea typeface="Calibri"/>
                          <a:cs typeface="Arial" panose="020B0604020202020204" pitchFamily="34" charset="0"/>
                        </a:rPr>
                        <a:t>Change in curriculum due to reflections from the previous year. KS2 and KS3 PE is now a balance of curriculum objectives and wellbeing/physical fitness.</a:t>
                      </a:r>
                    </a:p>
                    <a:p>
                      <a:pPr marL="171450" lvl="0" indent="-171450">
                        <a:buFont typeface="Arial" panose="020B0604020202020204" pitchFamily="34" charset="0"/>
                        <a:buChar char="•"/>
                      </a:pPr>
                      <a:r>
                        <a:rPr lang="en-US" sz="650" b="0" i="0" u="none" strike="noStrike" noProof="0" dirty="0">
                          <a:solidFill>
                            <a:schemeClr val="tx1"/>
                          </a:solidFill>
                          <a:latin typeface="Arial" panose="020B0604020202020204" pitchFamily="34" charset="0"/>
                          <a:cs typeface="Arial" panose="020B0604020202020204" pitchFamily="34" charset="0"/>
                        </a:rPr>
                        <a:t>Developing links within the local community to raise the profile of accessible sport. </a:t>
                      </a:r>
                    </a:p>
                    <a:p>
                      <a:pPr marL="171450" lvl="0" indent="-171450">
                        <a:buFont typeface="Arial" panose="020B0604020202020204" pitchFamily="34" charset="0"/>
                        <a:buChar char="•"/>
                      </a:pPr>
                      <a:r>
                        <a:rPr lang="en-US" sz="650" b="0" i="0" u="none" strike="noStrike" noProof="0" dirty="0">
                          <a:solidFill>
                            <a:schemeClr val="tx1"/>
                          </a:solidFill>
                          <a:latin typeface="Arial" panose="020B0604020202020204" pitchFamily="34" charset="0"/>
                          <a:cs typeface="Arial" panose="020B0604020202020204" pitchFamily="34" charset="0"/>
                        </a:rPr>
                        <a:t>Establishing competitive and non-competitive pathway </a:t>
                      </a:r>
                      <a:r>
                        <a:rPr lang="en-US" sz="650" b="0" i="0" u="none" strike="noStrike" noProof="0" dirty="0" err="1">
                          <a:solidFill>
                            <a:schemeClr val="tx1"/>
                          </a:solidFill>
                          <a:latin typeface="Arial" panose="020B0604020202020204" pitchFamily="34" charset="0"/>
                          <a:cs typeface="Arial" panose="020B0604020202020204" pitchFamily="34" charset="0"/>
                        </a:rPr>
                        <a:t>eg</a:t>
                      </a:r>
                      <a:r>
                        <a:rPr lang="en-US" sz="650" b="0" i="0" u="none" strike="noStrike" noProof="0" dirty="0">
                          <a:solidFill>
                            <a:schemeClr val="tx1"/>
                          </a:solidFill>
                          <a:latin typeface="Arial" panose="020B0604020202020204" pitchFamily="34" charset="0"/>
                          <a:cs typeface="Arial" panose="020B0604020202020204" pitchFamily="34" charset="0"/>
                        </a:rPr>
                        <a:t> Unity Trust </a:t>
                      </a:r>
                      <a:r>
                        <a:rPr lang="en-US" sz="650" b="0" i="0" u="none" strike="noStrike" noProof="0" dirty="0" err="1">
                          <a:solidFill>
                            <a:schemeClr val="tx1"/>
                          </a:solidFill>
                          <a:latin typeface="Arial" panose="020B0604020202020204" pitchFamily="34" charset="0"/>
                          <a:cs typeface="Arial" panose="020B0604020202020204" pitchFamily="34" charset="0"/>
                        </a:rPr>
                        <a:t>PowerHouseGames</a:t>
                      </a:r>
                      <a:r>
                        <a:rPr lang="en-US" sz="650" b="0" i="0" u="none" strike="noStrike" noProof="0" dirty="0">
                          <a:solidFill>
                            <a:schemeClr val="tx1"/>
                          </a:solidFill>
                          <a:latin typeface="Arial" panose="020B0604020202020204" pitchFamily="34" charset="0"/>
                          <a:cs typeface="Arial" panose="020B0604020202020204" pitchFamily="34" charset="0"/>
                        </a:rPr>
                        <a:t>, establishing a SEN association football league. </a:t>
                      </a:r>
                    </a:p>
                    <a:p>
                      <a:pPr marL="171450" lvl="0" indent="-171450">
                        <a:buFont typeface="Arial" panose="020B0604020202020204" pitchFamily="34" charset="0"/>
                        <a:buChar char="•"/>
                      </a:pPr>
                      <a:r>
                        <a:rPr lang="en-US" sz="650" b="0" i="0" u="none" strike="noStrike" noProof="0" dirty="0">
                          <a:solidFill>
                            <a:schemeClr val="tx1"/>
                          </a:solidFill>
                          <a:latin typeface="Arial" panose="020B0604020202020204" pitchFamily="34" charset="0"/>
                          <a:cs typeface="Arial" panose="020B0604020202020204" pitchFamily="34" charset="0"/>
                        </a:rPr>
                        <a:t>Teachers delivering PE have an understanding of the importance of being physically active. </a:t>
                      </a:r>
                      <a:endParaRPr lang="en-US" sz="65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dirty="0">
                          <a:solidFill>
                            <a:schemeClr val="tx1"/>
                          </a:solidFill>
                          <a:latin typeface="Arial" panose="020B0604020202020204" pitchFamily="34" charset="0"/>
                          <a:cs typeface="Arial" panose="020B0604020202020204" pitchFamily="34" charset="0"/>
                        </a:rPr>
                        <a:t>Increase the support and enthusiasm from support staff within PE lessons. </a:t>
                      </a:r>
                    </a:p>
                    <a:p>
                      <a:pPr marL="171450" indent="-171450">
                        <a:buFont typeface="Arial" panose="020B0604020202020204" pitchFamily="34" charset="0"/>
                        <a:buChar char="•"/>
                      </a:pPr>
                      <a:endParaRPr lang="en-US" sz="65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dirty="0">
                          <a:solidFill>
                            <a:schemeClr val="tx1"/>
                          </a:solidFill>
                          <a:latin typeface="Arial" panose="020B0604020202020204" pitchFamily="34" charset="0"/>
                          <a:cs typeface="Arial" panose="020B0604020202020204" pitchFamily="34" charset="0"/>
                        </a:rPr>
                        <a:t>To enhance the resources and equipment so that teachers can confidently teach and to reduce an ineffective use of time.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1106188">
                <a:tc>
                  <a:txBody>
                    <a:bodyPr/>
                    <a:lstStyle/>
                    <a:p>
                      <a:pPr fontAlgn="t">
                        <a:lnSpc>
                          <a:spcPct val="119048"/>
                        </a:lnSpc>
                        <a:buNone/>
                      </a:pPr>
                      <a:r>
                        <a:rPr lang="en-GB" sz="700" b="1" i="0">
                          <a:effectLst/>
                          <a:latin typeface="Arial" panose="020B0604020202020204" pitchFamily="34" charset="0"/>
                          <a:cs typeface="Arial" panose="020B0604020202020204" pitchFamily="34" charset="0"/>
                        </a:rPr>
                        <a:t>2. Increase all pupils’ engagement in regular physical activity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dirty="0">
                          <a:solidFill>
                            <a:schemeClr val="tx1"/>
                          </a:solidFill>
                          <a:latin typeface="Arial" panose="020B0604020202020204" pitchFamily="34" charset="0"/>
                          <a:cs typeface="Arial" panose="020B0604020202020204" pitchFamily="34" charset="0"/>
                        </a:rPr>
                        <a:t>Additional opportunities for all pupils to engage in physical activity at lunchtime and breaktime. </a:t>
                      </a:r>
                    </a:p>
                    <a:p>
                      <a:pPr marL="171450" indent="-171450">
                        <a:buFont typeface="Arial" panose="020B0604020202020204" pitchFamily="34" charset="0"/>
                        <a:buChar char="•"/>
                      </a:pPr>
                      <a:r>
                        <a:rPr lang="en-US" sz="650" dirty="0">
                          <a:solidFill>
                            <a:schemeClr val="tx1"/>
                          </a:solidFill>
                          <a:latin typeface="Arial" panose="020B0604020202020204" pitchFamily="34" charset="0"/>
                          <a:cs typeface="Arial" panose="020B0604020202020204" pitchFamily="34" charset="0"/>
                        </a:rPr>
                        <a:t>Development of community engagement </a:t>
                      </a:r>
                      <a:r>
                        <a:rPr lang="en-US" sz="650" dirty="0" err="1">
                          <a:solidFill>
                            <a:schemeClr val="tx1"/>
                          </a:solidFill>
                          <a:latin typeface="Arial" panose="020B0604020202020204" pitchFamily="34" charset="0"/>
                          <a:cs typeface="Arial" panose="020B0604020202020204" pitchFamily="34" charset="0"/>
                        </a:rPr>
                        <a:t>eg</a:t>
                      </a:r>
                      <a:r>
                        <a:rPr lang="en-US" sz="650" dirty="0">
                          <a:solidFill>
                            <a:schemeClr val="tx1"/>
                          </a:solidFill>
                          <a:latin typeface="Arial" panose="020B0604020202020204" pitchFamily="34" charset="0"/>
                          <a:cs typeface="Arial" panose="020B0604020202020204" pitchFamily="34" charset="0"/>
                        </a:rPr>
                        <a:t> Haverhill Tennis Club, </a:t>
                      </a:r>
                      <a:r>
                        <a:rPr lang="en-US" sz="650" dirty="0" err="1">
                          <a:solidFill>
                            <a:schemeClr val="tx1"/>
                          </a:solidFill>
                          <a:latin typeface="Arial" panose="020B0604020202020204" pitchFamily="34" charset="0"/>
                          <a:cs typeface="Arial" panose="020B0604020202020204" pitchFamily="34" charset="0"/>
                        </a:rPr>
                        <a:t>AbbeyCroft</a:t>
                      </a:r>
                      <a:r>
                        <a:rPr lang="en-US" sz="650" dirty="0">
                          <a:solidFill>
                            <a:schemeClr val="tx1"/>
                          </a:solidFill>
                          <a:latin typeface="Arial" panose="020B0604020202020204" pitchFamily="34" charset="0"/>
                          <a:cs typeface="Arial" panose="020B0604020202020204" pitchFamily="34" charset="0"/>
                        </a:rPr>
                        <a:t> Leisure Centre. </a:t>
                      </a:r>
                    </a:p>
                    <a:p>
                      <a:pPr marL="171450" indent="-171450">
                        <a:buFont typeface="Arial" panose="020B0604020202020204" pitchFamily="34" charset="0"/>
                        <a:buChar char="•"/>
                      </a:pPr>
                      <a:r>
                        <a:rPr lang="en-GB" sz="650" dirty="0">
                          <a:solidFill>
                            <a:schemeClr val="tx1"/>
                          </a:solidFill>
                          <a:latin typeface="Arial" panose="020B0604020202020204" pitchFamily="34" charset="0"/>
                          <a:cs typeface="Arial" panose="020B0604020202020204" pitchFamily="34" charset="0"/>
                        </a:rPr>
                        <a:t>Inclusion of physical and sporting activities within the personal development curriculum. </a:t>
                      </a:r>
                      <a:endParaRPr lang="en-US" sz="650" strike="sngStrike"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strike="noStrike" dirty="0">
                          <a:solidFill>
                            <a:schemeClr val="tx1"/>
                          </a:solidFill>
                          <a:latin typeface="Arial" panose="020B0604020202020204" pitchFamily="34" charset="0"/>
                          <a:cs typeface="Arial" panose="020B0604020202020204" pitchFamily="34" charset="0"/>
                        </a:rPr>
                        <a:t>Developing an understanding of the difference between physical activity and sporting activities. </a:t>
                      </a:r>
                    </a:p>
                    <a:p>
                      <a:pPr marL="171450" indent="-171450">
                        <a:buFont typeface="Arial" panose="020B0604020202020204" pitchFamily="34" charset="0"/>
                        <a:buChar char="•"/>
                      </a:pPr>
                      <a:r>
                        <a:rPr lang="en-US" sz="650" strike="noStrike" dirty="0">
                          <a:solidFill>
                            <a:schemeClr val="tx1"/>
                          </a:solidFill>
                          <a:latin typeface="Arial" panose="020B0604020202020204" pitchFamily="34" charset="0"/>
                          <a:cs typeface="Arial" panose="020B0604020202020204" pitchFamily="34" charset="0"/>
                        </a:rPr>
                        <a:t>Every class will take part in a ‘sport’ strand of personal development over the course of an academic year. </a:t>
                      </a:r>
                      <a:endParaRPr lang="en-GB" sz="650" strike="noStrike"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dirty="0">
                          <a:solidFill>
                            <a:schemeClr val="tx1"/>
                          </a:solidFill>
                          <a:latin typeface="Arial" panose="020B0604020202020204" pitchFamily="34" charset="0"/>
                          <a:cs typeface="Arial" panose="020B0604020202020204" pitchFamily="34" charset="0"/>
                        </a:rPr>
                        <a:t>Not all pupils are active for 60 minutes a day, 7 days a week.</a:t>
                      </a:r>
                    </a:p>
                    <a:p>
                      <a:pPr marL="171450" indent="-171450">
                        <a:buFont typeface="Arial" panose="020B0604020202020204" pitchFamily="34" charset="0"/>
                        <a:buChar char="•"/>
                      </a:pPr>
                      <a:endParaRPr lang="en-US" sz="65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dirty="0">
                          <a:solidFill>
                            <a:schemeClr val="tx1"/>
                          </a:solidFill>
                          <a:latin typeface="Arial" panose="020B0604020202020204" pitchFamily="34" charset="0"/>
                          <a:cs typeface="Arial" panose="020B0604020202020204" pitchFamily="34" charset="0"/>
                        </a:rPr>
                        <a:t>Some students have a long journey to and from school, this creates time restrictions to be physical active. </a:t>
                      </a:r>
                    </a:p>
                    <a:p>
                      <a:pPr marL="171450" indent="-171450">
                        <a:buFont typeface="Arial" panose="020B0604020202020204" pitchFamily="34" charset="0"/>
                        <a:buChar char="•"/>
                      </a:pPr>
                      <a:endParaRPr lang="en-US" sz="65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bl>
          </a:graphicData>
        </a:graphic>
      </p:graphicFrame>
      <p:sp>
        <p:nvSpPr>
          <p:cNvPr id="3" name="Freeform 2">
            <a:extLst>
              <a:ext uri="{FF2B5EF4-FFF2-40B4-BE49-F238E27FC236}">
                <a16:creationId xmlns:a16="http://schemas.microsoft.com/office/drawing/2014/main" id="{4A247FFE-01E3-6BE0-5723-14E03B024039}"/>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2744025359"/>
              </p:ext>
            </p:extLst>
          </p:nvPr>
        </p:nvGraphicFramePr>
        <p:xfrm>
          <a:off x="64660" y="659272"/>
          <a:ext cx="5990492" cy="3235218"/>
        </p:xfrm>
        <a:graphic>
          <a:graphicData uri="http://schemas.openxmlformats.org/drawingml/2006/table">
            <a:tbl>
              <a:tblPr firstRow="1" bandRow="1">
                <a:tableStyleId>{5C22544A-7EE6-4342-B048-85BDC9FD1C3A}</a:tableStyleId>
              </a:tblPr>
              <a:tblGrid>
                <a:gridCol w="1237954">
                  <a:extLst>
                    <a:ext uri="{9D8B030D-6E8A-4147-A177-3AD203B41FA5}">
                      <a16:colId xmlns:a16="http://schemas.microsoft.com/office/drawing/2014/main" val="1397519339"/>
                    </a:ext>
                  </a:extLst>
                </a:gridCol>
                <a:gridCol w="2687268">
                  <a:extLst>
                    <a:ext uri="{9D8B030D-6E8A-4147-A177-3AD203B41FA5}">
                      <a16:colId xmlns:a16="http://schemas.microsoft.com/office/drawing/2014/main" val="279180329"/>
                    </a:ext>
                  </a:extLst>
                </a:gridCol>
                <a:gridCol w="2065270">
                  <a:extLst>
                    <a:ext uri="{9D8B030D-6E8A-4147-A177-3AD203B41FA5}">
                      <a16:colId xmlns:a16="http://schemas.microsoft.com/office/drawing/2014/main" val="1532179531"/>
                    </a:ext>
                  </a:extLst>
                </a:gridCol>
              </a:tblGrid>
              <a:tr h="287702">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Key areas as outlined in PE and sport premium guidance</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600">
                          <a:solidFill>
                            <a:sysClr val="windowText" lastClr="000000"/>
                          </a:solidFill>
                          <a:effectLst/>
                          <a:latin typeface="Arial" panose="020B0604020202020204" pitchFamily="34" charset="0"/>
                          <a:cs typeface="Arial" panose="020B0604020202020204" pitchFamily="34" charset="0"/>
                        </a:rPr>
                        <a:t> </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12203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3. Raising the profile of PE and sport across the school, to support whole school improvement</a:t>
                      </a:r>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Enhanced the number of opportunities available for both competitive and non-competitive opportunities. </a:t>
                      </a: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Created targeted events for those students that do no meet the active criteria </a:t>
                      </a: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Established links with Active Suffolk and enrolled to Active Suffolk Heathy Eating Award. </a:t>
                      </a: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Continued development of school football team. </a:t>
                      </a: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Increased the amount of outdoor learning.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Not all pupils are active for 60 minutes a day, 7 days a week.</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chemeClr val="tx1"/>
                          </a:solidFill>
                          <a:latin typeface="Arial" panose="020B0604020202020204" pitchFamily="34" charset="0"/>
                          <a:cs typeface="Arial" panose="020B0604020202020204" pitchFamily="34" charset="0"/>
                        </a:rPr>
                        <a:t>Some students have a long journey to and from school, this creates time restrictions to be physical active. </a:t>
                      </a:r>
                    </a:p>
                    <a:p>
                      <a:pPr marL="0" indent="0">
                        <a:buFont typeface="Arial" panose="020B0604020202020204" pitchFamily="34" charset="0"/>
                        <a:buNone/>
                      </a:pPr>
                      <a:endParaRPr lang="en-US" sz="6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112203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dirty="0">
                          <a:effectLst/>
                          <a:latin typeface="Arial" panose="020B0604020202020204" pitchFamily="34" charset="0"/>
                          <a:cs typeface="Arial" panose="020B0604020202020204" pitchFamily="34" charset="0"/>
                        </a:rPr>
                        <a:t>4. Offer a broader and more equal experience of a range of sports and physical activities to all pupils and ensure equal access to sport for boys and girls</a:t>
                      </a:r>
                      <a:endParaRPr lang="en-US" sz="600" b="1" dirty="0">
                        <a:latin typeface="Arial" panose="020B0604020202020204" pitchFamily="34" charset="0"/>
                        <a:cs typeface="Arial" panose="020B0604020202020204" pitchFamily="34" charset="0"/>
                      </a:endParaRPr>
                    </a:p>
                    <a:p>
                      <a:endParaRPr lang="en-US" sz="600" b="1" dirty="0">
                        <a:latin typeface="Arial" panose="020B0604020202020204" pitchFamily="34" charset="0"/>
                        <a:cs typeface="Arial" panose="020B0604020202020204" pitchFamily="34" charset="0"/>
                      </a:endParaRPr>
                    </a:p>
                    <a:p>
                      <a:endParaRPr lang="en-US" sz="600" b="1" dirty="0">
                        <a:latin typeface="Arial" panose="020B0604020202020204" pitchFamily="34" charset="0"/>
                        <a:cs typeface="Arial" panose="020B0604020202020204" pitchFamily="34" charset="0"/>
                      </a:endParaRPr>
                    </a:p>
                    <a:p>
                      <a:endParaRPr lang="en-US" sz="600" b="1" dirty="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Continuing to offer a wider range of activities both within and outside the curriculum (personal development) to get more pupils involved:  </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600" dirty="0">
                          <a:solidFill>
                            <a:schemeClr val="tx1"/>
                          </a:solidFill>
                          <a:latin typeface="Arial" panose="020B0604020202020204" pitchFamily="34" charset="0"/>
                          <a:cs typeface="Arial" panose="020B0604020202020204" pitchFamily="34" charset="0"/>
                        </a:rPr>
                        <a:t>Active personal development curriculum that doesn’t link to sport </a:t>
                      </a:r>
                      <a:r>
                        <a:rPr lang="en-GB" sz="600" dirty="0" err="1">
                          <a:solidFill>
                            <a:schemeClr val="tx1"/>
                          </a:solidFill>
                          <a:latin typeface="Arial" panose="020B0604020202020204" pitchFamily="34" charset="0"/>
                          <a:cs typeface="Arial" panose="020B0604020202020204" pitchFamily="34" charset="0"/>
                        </a:rPr>
                        <a:t>eg</a:t>
                      </a:r>
                      <a:r>
                        <a:rPr lang="en-GB" sz="600" dirty="0">
                          <a:solidFill>
                            <a:schemeClr val="tx1"/>
                          </a:solidFill>
                          <a:latin typeface="Arial" panose="020B0604020202020204" pitchFamily="34" charset="0"/>
                          <a:cs typeface="Arial" panose="020B0604020202020204" pitchFamily="34" charset="0"/>
                        </a:rPr>
                        <a:t> car washing, walking to the local park.</a:t>
                      </a:r>
                      <a:endParaRPr lang="en-US" sz="60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Additional tailored opportunities on offer – curriculum time to engage all pupils – </a:t>
                      </a:r>
                      <a:r>
                        <a:rPr lang="en-US" sz="600" dirty="0" err="1">
                          <a:solidFill>
                            <a:schemeClr val="tx1"/>
                          </a:solidFill>
                          <a:latin typeface="Arial" panose="020B0604020202020204" pitchFamily="34" charset="0"/>
                          <a:cs typeface="Arial" panose="020B0604020202020204" pitchFamily="34" charset="0"/>
                        </a:rPr>
                        <a:t>Airhop</a:t>
                      </a:r>
                      <a:r>
                        <a:rPr lang="en-US" sz="600" dirty="0">
                          <a:solidFill>
                            <a:schemeClr val="tx1"/>
                          </a:solidFill>
                          <a:latin typeface="Arial" panose="020B0604020202020204" pitchFamily="34" charset="0"/>
                          <a:cs typeface="Arial" panose="020B0604020202020204" pitchFamily="34" charset="0"/>
                        </a:rPr>
                        <a:t>, climbing etc.</a:t>
                      </a: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Curriculum is adapted to suit each students interests to ensure they are physically active and not put off by the competitive nature of some traditional sports.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Not all pupils are active for 60 minutes a day, 7 days a week.</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chemeClr val="tx1"/>
                          </a:solidFill>
                          <a:latin typeface="Arial" panose="020B0604020202020204" pitchFamily="34" charset="0"/>
                          <a:cs typeface="Arial" panose="020B0604020202020204" pitchFamily="34" charset="0"/>
                        </a:rPr>
                        <a:t>Some students have a long journey to and from school, this creates time restrictions to be physical active. </a:t>
                      </a:r>
                    </a:p>
                    <a:p>
                      <a:pPr marL="0" indent="0">
                        <a:buFont typeface="Arial" panose="020B0604020202020204" pitchFamily="34" charset="0"/>
                        <a:buNone/>
                      </a:pPr>
                      <a:endParaRPr lang="en-US" sz="6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70344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5. Increase participation in competitive sport</a:t>
                      </a:r>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chemeClr val="tx1"/>
                          </a:solidFill>
                          <a:latin typeface="Arial" panose="020B0604020202020204" pitchFamily="34" charset="0"/>
                          <a:cs typeface="Arial" panose="020B0604020202020204" pitchFamily="34" charset="0"/>
                        </a:rPr>
                        <a:t>Established a traditional sports day and inclusive sports day.</a:t>
                      </a: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Engaged with School Games </a:t>
                      </a:r>
                      <a:r>
                        <a:rPr lang="en-US" sz="600" dirty="0" err="1">
                          <a:solidFill>
                            <a:schemeClr val="tx1"/>
                          </a:solidFill>
                          <a:latin typeface="Arial" panose="020B0604020202020204" pitchFamily="34" charset="0"/>
                          <a:cs typeface="Arial" panose="020B0604020202020204" pitchFamily="34" charset="0"/>
                        </a:rPr>
                        <a:t>Organiser</a:t>
                      </a:r>
                      <a:r>
                        <a:rPr lang="en-US" sz="600" dirty="0">
                          <a:solidFill>
                            <a:schemeClr val="tx1"/>
                          </a:solidFill>
                          <a:latin typeface="Arial" panose="020B0604020202020204" pitchFamily="34" charset="0"/>
                          <a:cs typeface="Arial" panose="020B0604020202020204" pitchFamily="34" charset="0"/>
                        </a:rPr>
                        <a:t> to attend local events.</a:t>
                      </a:r>
                    </a:p>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Cross country, football and inclusive competitions. </a:t>
                      </a:r>
                    </a:p>
                    <a:p>
                      <a:pPr marL="0" indent="0">
                        <a:buFont typeface="Arial" panose="020B0604020202020204" pitchFamily="34" charset="0"/>
                        <a:buNone/>
                      </a:pPr>
                      <a:endParaRPr lang="en-US" sz="6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Continue to develop our competition provision and balance this with inclusive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bl>
          </a:graphicData>
        </a:graphic>
      </p:graphicFrame>
      <p:sp>
        <p:nvSpPr>
          <p:cNvPr id="4" name="Freeform 2">
            <a:extLst>
              <a:ext uri="{FF2B5EF4-FFF2-40B4-BE49-F238E27FC236}">
                <a16:creationId xmlns:a16="http://schemas.microsoft.com/office/drawing/2014/main" id="{461DDDA4-830B-D4B7-5632-787B723243B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
        <p:nvSpPr>
          <p:cNvPr id="6" name="TextBox 5">
            <a:extLst>
              <a:ext uri="{FF2B5EF4-FFF2-40B4-BE49-F238E27FC236}">
                <a16:creationId xmlns:a16="http://schemas.microsoft.com/office/drawing/2014/main" id="{8A87ADA6-8A8A-98CF-6D09-7E6F9370ECF7}"/>
              </a:ext>
            </a:extLst>
          </p:cNvPr>
          <p:cNvSpPr txBox="1"/>
          <p:nvPr/>
        </p:nvSpPr>
        <p:spPr>
          <a:xfrm>
            <a:off x="0" y="212996"/>
            <a:ext cx="5181600" cy="307777"/>
          </a:xfrm>
          <a:prstGeom prst="rect">
            <a:avLst/>
          </a:prstGeom>
          <a:noFill/>
        </p:spPr>
        <p:txBody>
          <a:bodyPr wrap="square" rtlCol="0">
            <a:spAutoFit/>
          </a:bodyPr>
          <a:lstStyle/>
          <a:p>
            <a:r>
              <a:rPr lang="en-US" sz="1400" b="1" dirty="0">
                <a:solidFill>
                  <a:schemeClr val="accent1">
                    <a:lumMod val="75000"/>
                  </a:schemeClr>
                </a:solidFill>
                <a:latin typeface="Arial" panose="020B0604020202020204" pitchFamily="34" charset="0"/>
                <a:cs typeface="Arial" panose="020B0604020202020204" pitchFamily="34" charset="0"/>
              </a:rPr>
              <a:t>Review of the last academic year (2025/2026) </a:t>
            </a:r>
          </a:p>
        </p:txBody>
      </p:sp>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0A9C37A-3E57-4DDF-9242-6A80A0981789}"/>
              </a:ext>
            </a:extLst>
          </p:cNvPr>
          <p:cNvSpPr txBox="1"/>
          <p:nvPr/>
        </p:nvSpPr>
        <p:spPr>
          <a:xfrm>
            <a:off x="0" y="204785"/>
            <a:ext cx="5068729" cy="492443"/>
          </a:xfrm>
          <a:prstGeom prst="rect">
            <a:avLst/>
          </a:prstGeom>
          <a:noFill/>
        </p:spPr>
        <p:txBody>
          <a:bodyPr wrap="square" rtlCol="0">
            <a:spAutoFit/>
          </a:bodyPr>
          <a:lstStyle/>
          <a:p>
            <a:r>
              <a:rPr lang="en-US" sz="1400" b="1" dirty="0">
                <a:solidFill>
                  <a:schemeClr val="accent1">
                    <a:lumMod val="75000"/>
                  </a:schemeClr>
                </a:solidFill>
                <a:latin typeface="Arial" panose="020B0604020202020204" pitchFamily="34" charset="0"/>
                <a:cs typeface="Arial" panose="020B0604020202020204" pitchFamily="34" charset="0"/>
              </a:rPr>
              <a:t>What are your next steps for this 2026/27 academic year? </a:t>
            </a:r>
          </a:p>
          <a:p>
            <a:endParaRPr lang="en-US" sz="1200" b="1" dirty="0">
              <a:highlight>
                <a:srgbClr val="FF0000"/>
              </a:highlight>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2110273801"/>
              </p:ext>
            </p:extLst>
          </p:nvPr>
        </p:nvGraphicFramePr>
        <p:xfrm>
          <a:off x="101148" y="672979"/>
          <a:ext cx="5917516" cy="3283300"/>
        </p:xfrm>
        <a:graphic>
          <a:graphicData uri="http://schemas.openxmlformats.org/drawingml/2006/table">
            <a:tbl>
              <a:tblPr firstRow="1" bandRow="1">
                <a:tableStyleId>{5C22544A-7EE6-4342-B048-85BDC9FD1C3A}</a:tableStyleId>
              </a:tblPr>
              <a:tblGrid>
                <a:gridCol w="1380585">
                  <a:extLst>
                    <a:ext uri="{9D8B030D-6E8A-4147-A177-3AD203B41FA5}">
                      <a16:colId xmlns:a16="http://schemas.microsoft.com/office/drawing/2014/main" val="1397519339"/>
                    </a:ext>
                  </a:extLst>
                </a:gridCol>
                <a:gridCol w="1321597">
                  <a:extLst>
                    <a:ext uri="{9D8B030D-6E8A-4147-A177-3AD203B41FA5}">
                      <a16:colId xmlns:a16="http://schemas.microsoft.com/office/drawing/2014/main" val="279180329"/>
                    </a:ext>
                  </a:extLst>
                </a:gridCol>
                <a:gridCol w="1290785">
                  <a:extLst>
                    <a:ext uri="{9D8B030D-6E8A-4147-A177-3AD203B41FA5}">
                      <a16:colId xmlns:a16="http://schemas.microsoft.com/office/drawing/2014/main" val="1419483341"/>
                    </a:ext>
                  </a:extLst>
                </a:gridCol>
                <a:gridCol w="1924549">
                  <a:extLst>
                    <a:ext uri="{9D8B030D-6E8A-4147-A177-3AD203B41FA5}">
                      <a16:colId xmlns:a16="http://schemas.microsoft.com/office/drawing/2014/main" val="1532179531"/>
                    </a:ext>
                  </a:extLst>
                </a:gridCol>
              </a:tblGrid>
              <a:tr h="193436">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Aim</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Why?</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Arial" panose="020B0604020202020204" pitchFamily="34" charset="0"/>
                          <a:cs typeface="Arial" panose="020B0604020202020204" pitchFamily="34" charset="0"/>
                        </a:rPr>
                        <a:t>Supporting evidence</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4947">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To implement the Active Suffolk Healthy Schools Award.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Whole school and community impact.</a:t>
                      </a:r>
                    </a:p>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They have a secure understanding of school's priorities and supports the school to create an action plan for these.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Key indicator 1:</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600" b="0" kern="1200" dirty="0">
                          <a:solidFill>
                            <a:schemeClr val="dk1"/>
                          </a:solidFill>
                          <a:effectLst/>
                          <a:latin typeface="Arial" panose="020B0604020202020204" pitchFamily="34" charset="0"/>
                          <a:ea typeface="+mn-ea"/>
                          <a:cs typeface="Arial" panose="020B0604020202020204" pitchFamily="34" charset="0"/>
                        </a:rPr>
                        <a:t>Increase all staff’s confidence, knowledge and skills in teaching PE and sporting activities</a:t>
                      </a:r>
                    </a:p>
                    <a:p>
                      <a:pPr marL="171450" indent="-171450" algn="l">
                        <a:lnSpc>
                          <a:spcPct val="100000"/>
                        </a:lnSpc>
                        <a:buFont typeface="Arial" panose="020B0604020202020204" pitchFamily="34" charset="0"/>
                        <a:buChar char="•"/>
                      </a:pPr>
                      <a:endParaRPr lang="en-US" sz="6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chemeClr val="tx1"/>
                          </a:solidFill>
                          <a:latin typeface="Arial" panose="020B0604020202020204" pitchFamily="34" charset="0"/>
                          <a:cs typeface="Arial" panose="020B0604020202020204" pitchFamily="34" charset="0"/>
                        </a:rPr>
                        <a:t>Active Suffolk Healthy School Award action plan</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chemeClr val="tx1"/>
                          </a:solidFill>
                          <a:latin typeface="Arial" panose="020B0604020202020204" pitchFamily="34" charset="0"/>
                          <a:cs typeface="Arial" panose="020B0604020202020204" pitchFamily="34" charset="0"/>
                        </a:rPr>
                        <a:t>Termly meetings with Active Suffolk to discuss implementation and reflections.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982060">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effectLst/>
                          <a:latin typeface="Arial" panose="020B0604020202020204" pitchFamily="34" charset="0"/>
                          <a:cs typeface="Arial" panose="020B0604020202020204" pitchFamily="34" charset="0"/>
                        </a:rPr>
                        <a:t>Provide in school opportunities for pupils to access multiple opportunities to be physically active and monitor external physical activity to drive physical activity levels with key focus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To aim for 100% of pupils will be active on average 60 minutes a day, 7 days a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 2:</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Increasing engagement of all pupils in regular physical activity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marL="171450" indent="-171450" algn="l">
                        <a:lnSpc>
                          <a:spcPct val="100000"/>
                        </a:lnSpc>
                        <a:buFont typeface="Arial" panose="020B0604020202020204" pitchFamily="34" charset="0"/>
                        <a:buChar char="•"/>
                      </a:pPr>
                      <a:endParaRPr lang="en-US" sz="2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Extra curricular timetable and participation data.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20514327"/>
                  </a:ext>
                </a:extLst>
              </a:tr>
              <a:tr h="149425">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chemeClr val="tx1"/>
                          </a:solidFill>
                          <a:latin typeface="Arial" panose="020B0604020202020204" pitchFamily="34" charset="0"/>
                          <a:cs typeface="Arial" panose="020B0604020202020204" pitchFamily="34" charset="0"/>
                        </a:rPr>
                        <a:t>Provide regular intra school competition, as well as all pupils accessing inter competitions against other schools. Competition formats to reflect needs of pupils. Engage with school games offer.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To aim for 100% of pupils accessing competition in school, relevant to their needs, and outside of school, to encourage all pupils to participate and enjoy these valuable experiences.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Key indicator 5:</a:t>
                      </a:r>
                    </a:p>
                    <a:p>
                      <a:pPr marL="171450" indent="-171450" algn="l">
                        <a:lnSpc>
                          <a:spcPct val="100000"/>
                        </a:lnSpc>
                        <a:buFont typeface="Arial" panose="020B0604020202020204" pitchFamily="34" charset="0"/>
                        <a:buChar char="•"/>
                      </a:pPr>
                      <a:endParaRPr lang="en-US" sz="2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Increasing participation in competitive sport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Competition formats and planning for all intra lesson level competitions, all inter competitions hosted at our school and sports day. </a:t>
                      </a:r>
                      <a:endParaRPr lang="en-US" sz="2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Competition calendar and register of participants.</a:t>
                      </a:r>
                    </a:p>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Log of experiences kept </a:t>
                      </a:r>
                    </a:p>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Attend School Games competitions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r h="539187">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chemeClr val="tx1"/>
                          </a:solidFill>
                          <a:latin typeface="Arial" panose="020B0604020202020204" pitchFamily="34" charset="0"/>
                          <a:cs typeface="Arial" panose="020B0604020202020204" pitchFamily="34" charset="0"/>
                        </a:rPr>
                        <a:t>Focus on top-up swimming and water safety for those pupils not achieving the expected swimming and water safety  attainment.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dirty="0">
                          <a:solidFill>
                            <a:schemeClr val="tx1"/>
                          </a:solidFill>
                          <a:latin typeface="Arial" panose="020B0604020202020204" pitchFamily="34" charset="0"/>
                          <a:cs typeface="Arial" panose="020B0604020202020204" pitchFamily="34" charset="0"/>
                        </a:rPr>
                        <a:t>To aim for 100% of pupils meet the expected swimming targets.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Indicators 1, 3, 4.</a:t>
                      </a:r>
                    </a:p>
                    <a:p>
                      <a:pPr marL="171450" indent="-171450" algn="l">
                        <a:lnSpc>
                          <a:spcPct val="100000"/>
                        </a:lnSpc>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Developing pupil attainment.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latin typeface="Arial" panose="020B0604020202020204" pitchFamily="34" charset="0"/>
                          <a:cs typeface="Arial" panose="020B0604020202020204" pitchFamily="34" charset="0"/>
                        </a:rPr>
                        <a:t>Evidenced on Swimming assessment tracker based on information and data collected poolside with swimming teacher.</a:t>
                      </a:r>
                    </a:p>
                    <a:p>
                      <a:pPr marL="171450" indent="-171450" algn="l">
                        <a:lnSpc>
                          <a:spcPct val="100000"/>
                        </a:lnSpc>
                        <a:buFont typeface="Arial" panose="020B0604020202020204" pitchFamily="34" charset="0"/>
                        <a:buChar char="•"/>
                      </a:pPr>
                      <a:endParaRPr lang="en-US" sz="6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129170"/>
                  </a:ext>
                </a:extLst>
              </a:tr>
            </a:tbl>
          </a:graphicData>
        </a:graphic>
      </p:graphicFrame>
      <p:sp>
        <p:nvSpPr>
          <p:cNvPr id="6" name="Freeform 2">
            <a:extLst>
              <a:ext uri="{FF2B5EF4-FFF2-40B4-BE49-F238E27FC236}">
                <a16:creationId xmlns:a16="http://schemas.microsoft.com/office/drawing/2014/main" id="{E2991534-64C4-0594-F92C-240F3A6D1F6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760599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DAA28-B624-C638-FCFF-7F3AAAAC0CC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0276811-30DC-1795-5B16-9C1224D6C07E}"/>
              </a:ext>
            </a:extLst>
          </p:cNvPr>
          <p:cNvSpPr txBox="1"/>
          <p:nvPr/>
        </p:nvSpPr>
        <p:spPr>
          <a:xfrm>
            <a:off x="1514145" y="223415"/>
            <a:ext cx="4253975" cy="338554"/>
          </a:xfrm>
          <a:prstGeom prst="rect">
            <a:avLst/>
          </a:prstGeom>
          <a:noFill/>
        </p:spPr>
        <p:txBody>
          <a:bodyPr wrap="square" rtlCol="0">
            <a:spAutoFit/>
          </a:bodyPr>
          <a:lstStyle/>
          <a:p>
            <a:r>
              <a:rPr lang="en-US" sz="1600" b="1">
                <a:solidFill>
                  <a:schemeClr val="accent1">
                    <a:lumMod val="75000"/>
                  </a:schemeClr>
                </a:solidFill>
                <a:latin typeface="Arial" panose="020B0604020202020204" pitchFamily="34" charset="0"/>
                <a:cs typeface="Arial" panose="020B0604020202020204" pitchFamily="34" charset="0"/>
              </a:rPr>
              <a:t>PE and school sport checklist </a:t>
            </a:r>
          </a:p>
        </p:txBody>
      </p:sp>
      <p:sp>
        <p:nvSpPr>
          <p:cNvPr id="2" name="TextBox 1">
            <a:extLst>
              <a:ext uri="{FF2B5EF4-FFF2-40B4-BE49-F238E27FC236}">
                <a16:creationId xmlns:a16="http://schemas.microsoft.com/office/drawing/2014/main" id="{847F3385-415C-95C8-AB67-D4228E5BACAB}"/>
              </a:ext>
            </a:extLst>
          </p:cNvPr>
          <p:cNvSpPr txBox="1"/>
          <p:nvPr/>
        </p:nvSpPr>
        <p:spPr>
          <a:xfrm>
            <a:off x="64844" y="561969"/>
            <a:ext cx="6054969" cy="238848"/>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Consider within your school where you currently stand and what further support you need to put in place. </a:t>
            </a:r>
          </a:p>
        </p:txBody>
      </p:sp>
      <p:graphicFrame>
        <p:nvGraphicFramePr>
          <p:cNvPr id="7" name="Table 6">
            <a:extLst>
              <a:ext uri="{FF2B5EF4-FFF2-40B4-BE49-F238E27FC236}">
                <a16:creationId xmlns:a16="http://schemas.microsoft.com/office/drawing/2014/main" id="{EF6F5C83-2646-A99D-20B2-FEEF1E2D3F2C}"/>
              </a:ext>
            </a:extLst>
          </p:cNvPr>
          <p:cNvGraphicFramePr>
            <a:graphicFrameLocks noGrp="1"/>
          </p:cNvGraphicFramePr>
          <p:nvPr>
            <p:extLst>
              <p:ext uri="{D42A27DB-BD31-4B8C-83A1-F6EECF244321}">
                <p14:modId xmlns:p14="http://schemas.microsoft.com/office/powerpoint/2010/main" val="313962825"/>
              </p:ext>
            </p:extLst>
          </p:nvPr>
        </p:nvGraphicFramePr>
        <p:xfrm>
          <a:off x="217666" y="944921"/>
          <a:ext cx="5697414" cy="3002714"/>
        </p:xfrm>
        <a:graphic>
          <a:graphicData uri="http://schemas.openxmlformats.org/drawingml/2006/table">
            <a:tbl>
              <a:tblPr firstRow="1" bandRow="1">
                <a:tableStyleId>{5C22544A-7EE6-4342-B048-85BDC9FD1C3A}</a:tableStyleId>
              </a:tblPr>
              <a:tblGrid>
                <a:gridCol w="4514813">
                  <a:extLst>
                    <a:ext uri="{9D8B030D-6E8A-4147-A177-3AD203B41FA5}">
                      <a16:colId xmlns:a16="http://schemas.microsoft.com/office/drawing/2014/main" val="3622488169"/>
                    </a:ext>
                  </a:extLst>
                </a:gridCol>
                <a:gridCol w="342515">
                  <a:extLst>
                    <a:ext uri="{9D8B030D-6E8A-4147-A177-3AD203B41FA5}">
                      <a16:colId xmlns:a16="http://schemas.microsoft.com/office/drawing/2014/main" val="540182930"/>
                    </a:ext>
                  </a:extLst>
                </a:gridCol>
                <a:gridCol w="466046">
                  <a:extLst>
                    <a:ext uri="{9D8B030D-6E8A-4147-A177-3AD203B41FA5}">
                      <a16:colId xmlns:a16="http://schemas.microsoft.com/office/drawing/2014/main" val="4212103021"/>
                    </a:ext>
                  </a:extLst>
                </a:gridCol>
                <a:gridCol w="374040">
                  <a:extLst>
                    <a:ext uri="{9D8B030D-6E8A-4147-A177-3AD203B41FA5}">
                      <a16:colId xmlns:a16="http://schemas.microsoft.com/office/drawing/2014/main" val="1665973907"/>
                    </a:ext>
                  </a:extLst>
                </a:gridCol>
              </a:tblGrid>
              <a:tr h="128551">
                <a:tc>
                  <a:txBody>
                    <a:bodyPr/>
                    <a:lstStyle/>
                    <a:p>
                      <a:r>
                        <a:rPr lang="en-GB" sz="700">
                          <a:solidFill>
                            <a:schemeClr val="tx1"/>
                          </a:solidFill>
                          <a:latin typeface="Arial" panose="020B0604020202020204" pitchFamily="34" charset="0"/>
                          <a:cs typeface="Arial" panose="020B0604020202020204" pitchFamily="34" charset="0"/>
                        </a:rPr>
                        <a:t>Questions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Partly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dirty="0">
                          <a:solidFill>
                            <a:schemeClr val="tx1"/>
                          </a:solidFill>
                          <a:latin typeface="Arial" panose="020B0604020202020204" pitchFamily="34" charset="0"/>
                          <a:cs typeface="Arial" panose="020B0604020202020204" pitchFamily="34" charset="0"/>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2151929151"/>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PE and school sport action plan for the year ahead (2026/27), agreed by leadership?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pPr algn="ctr"/>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772248667"/>
                  </a:ext>
                </a:extLst>
              </a:tr>
              <a:tr h="198337">
                <a:tc>
                  <a:txBody>
                    <a:bodyPr/>
                    <a:lstStyle/>
                    <a:p>
                      <a:pPr algn="l"/>
                      <a:r>
                        <a:rPr lang="en-GB" sz="700">
                          <a:latin typeface="Arial" panose="020B0604020202020204" pitchFamily="34" charset="0"/>
                          <a:cs typeface="Arial" panose="020B0604020202020204" pitchFamily="34" charset="0"/>
                        </a:rPr>
                        <a:t>Can you evidence how last year’s PE and sport premium funding was spent, and what difference it made?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047758267"/>
                  </a:ext>
                </a:extLst>
              </a:tr>
              <a:tr h="198337">
                <a:tc>
                  <a:txBody>
                    <a:bodyPr/>
                    <a:lstStyle/>
                    <a:p>
                      <a:pPr algn="l"/>
                      <a:r>
                        <a:rPr lang="en-GB" sz="700">
                          <a:latin typeface="Arial" panose="020B0604020202020204" pitchFamily="34" charset="0"/>
                          <a:cs typeface="Arial" panose="020B0604020202020204" pitchFamily="34" charset="0"/>
                        </a:rPr>
                        <a:t>Do you know what Physical Education looks and feels like in your school and is this delivery high-quality?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016796699"/>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Is there a clear plan to develop staff confidence in PE, whether delivery is internal, external or mixed?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50235763"/>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curriculum that is broad, progressive and properly sequenced across year groups?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508817539"/>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know how many pupils are active for at least 60 minutes a day, 7 days a week?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83005445"/>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plan for your extra-curricular club offer?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233644200"/>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Is your wider school sport offer, including competitions, festivals, and fixtures planned?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624676140"/>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effective data collection systems in place to record and evidence that swimming and water safety provision is on track to meet national curriculum requirements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731406586"/>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plan for encouraging SEND pupils and less active pupils to become more active and participate in PE and school sport?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0011141"/>
                  </a:ext>
                </a:extLst>
              </a:tr>
              <a:tr h="29119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If a governor, trust lead or external reviewer asked to see your PE and sport plan for future development, would you have clear evidence and rationale for impact?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958672486"/>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Are you clear on existing links with local clubs, and community settings to identify where further support and engagement could be made using local support for enhance your provision?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7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681230702"/>
                  </a:ext>
                </a:extLst>
              </a:tr>
            </a:tbl>
          </a:graphicData>
        </a:graphic>
      </p:graphicFrame>
      <p:sp>
        <p:nvSpPr>
          <p:cNvPr id="6" name="Freeform 2">
            <a:extLst>
              <a:ext uri="{FF2B5EF4-FFF2-40B4-BE49-F238E27FC236}">
                <a16:creationId xmlns:a16="http://schemas.microsoft.com/office/drawing/2014/main" id="{9DA90E65-5812-A452-7894-AA2BF702FACD}"/>
              </a:ext>
            </a:extLst>
          </p:cNvPr>
          <p:cNvSpPr/>
          <p:nvPr/>
        </p:nvSpPr>
        <p:spPr>
          <a:xfrm>
            <a:off x="5334271" y="10658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
        <p:nvSpPr>
          <p:cNvPr id="5" name="Freeform 2">
            <a:extLst>
              <a:ext uri="{FF2B5EF4-FFF2-40B4-BE49-F238E27FC236}">
                <a16:creationId xmlns:a16="http://schemas.microsoft.com/office/drawing/2014/main" id="{B91A549E-F4A1-D3AF-5933-5406455A6A54}"/>
              </a:ext>
            </a:extLst>
          </p:cNvPr>
          <p:cNvSpPr/>
          <p:nvPr/>
        </p:nvSpPr>
        <p:spPr>
          <a:xfrm>
            <a:off x="121185" y="10658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1722865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38F24-F039-2A6A-D76F-773BDCFDA74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D7124E4-FE6C-2B27-BA79-67285D830D64}"/>
              </a:ext>
            </a:extLst>
          </p:cNvPr>
          <p:cNvSpPr txBox="1"/>
          <p:nvPr/>
        </p:nvSpPr>
        <p:spPr>
          <a:xfrm>
            <a:off x="87924" y="271952"/>
            <a:ext cx="4841630" cy="307777"/>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Aims for the next academic year (2026/2027)</a:t>
            </a:r>
          </a:p>
        </p:txBody>
      </p:sp>
      <p:sp>
        <p:nvSpPr>
          <p:cNvPr id="2" name="TextBox 1">
            <a:extLst>
              <a:ext uri="{FF2B5EF4-FFF2-40B4-BE49-F238E27FC236}">
                <a16:creationId xmlns:a16="http://schemas.microsoft.com/office/drawing/2014/main" id="{22A10B7F-5BB2-4F45-07AE-4E3D5F5F2960}"/>
              </a:ext>
            </a:extLst>
          </p:cNvPr>
          <p:cNvSpPr txBox="1"/>
          <p:nvPr/>
        </p:nvSpPr>
        <p:spPr>
          <a:xfrm>
            <a:off x="87925" y="607519"/>
            <a:ext cx="5943964" cy="3453381"/>
          </a:xfrm>
          <a:prstGeom prst="rect">
            <a:avLst/>
          </a:prstGeom>
          <a:solidFill>
            <a:srgbClr val="F3F3ED"/>
          </a:solidFill>
        </p:spPr>
        <p:txBody>
          <a:bodyPr wrap="square" rtlCol="0">
            <a:spAutoFit/>
          </a:bodyPr>
          <a:lstStyle/>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Think about specific areas of need such as </a:t>
            </a:r>
            <a:r>
              <a:rPr lang="en-US" sz="1000" b="1">
                <a:latin typeface="Arial" panose="020B0604020202020204" pitchFamily="34" charset="0"/>
                <a:cs typeface="Arial" panose="020B0604020202020204" pitchFamily="34" charset="0"/>
              </a:rPr>
              <a:t>inactive girls, SEND and disadvantaged pupils</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endParaRPr lang="en-US" sz="1000">
              <a:latin typeface="Arial" panose="020B0604020202020204" pitchFamily="34" charset="0"/>
              <a:cs typeface="Arial" panose="020B0604020202020204" pitchFamily="34" charset="0"/>
            </a:endParaRPr>
          </a:p>
          <a:p>
            <a:pPr>
              <a:lnSpc>
                <a:spcPct val="124000"/>
              </a:lnSpc>
            </a:pPr>
            <a:r>
              <a:rPr lang="en-US" sz="1000">
                <a:latin typeface="Arial" panose="020B0604020202020204" pitchFamily="34" charset="0"/>
                <a:cs typeface="Arial" panose="020B0604020202020204" pitchFamily="34" charset="0"/>
              </a:rPr>
              <a:t>Consider which of the 5 key areas improvements will be focusing on:</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all staff’s confidence, knowledge and skills in teaching PE and sporting activities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all pupils’ engagement in regular physical activity and sporting activities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raise the profile of PE and sport across the school, to support whole school improvement</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offer a broader and more equal experience of a range of sports and physical activities to all pupils, and ensure equal access to sport for boys and girls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participation in competitive sport</a:t>
            </a:r>
          </a:p>
          <a:p>
            <a:pPr marL="285750" lvl="0" indent="-285750">
              <a:buFont typeface="Arial" panose="020B0604020202020204" pitchFamily="34" charset="0"/>
              <a:buChar char="•"/>
            </a:pPr>
            <a:endParaRPr lang="en-GB" sz="1000">
              <a:latin typeface="Arial" panose="020B0604020202020204" pitchFamily="34" charset="0"/>
              <a:cs typeface="Arial" panose="020B0604020202020204" pitchFamily="34" charset="0"/>
            </a:endParaRP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Please aim to use this as a live working document through the year.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Keep returning to this to evidence adaptations and progress made through the PESSPA opportunities you provide.</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There is no set number of objectives you must have.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Make as many or as few as you see fit that will support your aims for the year ahead</a:t>
            </a:r>
            <a:endParaRPr lang="en-GB" sz="1000">
              <a:latin typeface="Arial" panose="020B0604020202020204" pitchFamily="34" charset="0"/>
              <a:cs typeface="Arial" panose="020B0604020202020204" pitchFamily="34" charset="0"/>
            </a:endParaRPr>
          </a:p>
        </p:txBody>
      </p:sp>
      <p:sp>
        <p:nvSpPr>
          <p:cNvPr id="6" name="Freeform 2">
            <a:extLst>
              <a:ext uri="{FF2B5EF4-FFF2-40B4-BE49-F238E27FC236}">
                <a16:creationId xmlns:a16="http://schemas.microsoft.com/office/drawing/2014/main" id="{4E87BD1E-E3E4-6098-5B1A-99EF834298A4}"/>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370105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783345-C545-CED1-568E-A1725BB54AFE}"/>
              </a:ext>
            </a:extLst>
          </p:cNvPr>
          <p:cNvSpPr txBox="1"/>
          <p:nvPr/>
        </p:nvSpPr>
        <p:spPr>
          <a:xfrm>
            <a:off x="0" y="181315"/>
            <a:ext cx="4919224" cy="461665"/>
          </a:xfrm>
          <a:prstGeom prst="rect">
            <a:avLst/>
          </a:prstGeom>
          <a:noFill/>
        </p:spPr>
        <p:txBody>
          <a:bodyPr wrap="square" rtlCol="0">
            <a:spAutoFit/>
          </a:bodyPr>
          <a:lstStyle/>
          <a:p>
            <a:r>
              <a:rPr lang="en-US" sz="1400" b="1" dirty="0">
                <a:solidFill>
                  <a:schemeClr val="accent1"/>
                </a:solidFill>
                <a:latin typeface="Arial" panose="020B0604020202020204" pitchFamily="34" charset="0"/>
                <a:cs typeface="Arial" panose="020B0604020202020204" pitchFamily="34" charset="0"/>
              </a:rPr>
              <a:t>Plan, monitor and evaluate (2026/2027)</a:t>
            </a:r>
          </a:p>
          <a:p>
            <a:r>
              <a:rPr lang="en-US" sz="1000" b="1" dirty="0">
                <a:latin typeface="Arial" panose="020B0604020202020204" pitchFamily="34" charset="0"/>
                <a:cs typeface="Arial" panose="020B0604020202020204" pitchFamily="34" charset="0"/>
              </a:rPr>
              <a:t>Swimming and water safety </a:t>
            </a:r>
            <a:endParaRPr lang="en-US" sz="1050" b="1" dirty="0">
              <a:latin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id="{BE1EF9C8-67C3-1A01-17D9-F715E8D2D794}"/>
              </a:ext>
            </a:extLst>
          </p:cNvPr>
          <p:cNvGraphicFramePr>
            <a:graphicFrameLocks noGrp="1"/>
          </p:cNvGraphicFramePr>
          <p:nvPr>
            <p:extLst>
              <p:ext uri="{D42A27DB-BD31-4B8C-83A1-F6EECF244321}">
                <p14:modId xmlns:p14="http://schemas.microsoft.com/office/powerpoint/2010/main" val="47936062"/>
              </p:ext>
            </p:extLst>
          </p:nvPr>
        </p:nvGraphicFramePr>
        <p:xfrm>
          <a:off x="45499" y="1320356"/>
          <a:ext cx="6028815" cy="2164080"/>
        </p:xfrm>
        <a:graphic>
          <a:graphicData uri="http://schemas.openxmlformats.org/drawingml/2006/table">
            <a:tbl>
              <a:tblPr firstRow="1" bandRow="1">
                <a:tableStyleId>{5C22544A-7EE6-4342-B048-85BDC9FD1C3A}</a:tableStyleId>
              </a:tblPr>
              <a:tblGrid>
                <a:gridCol w="1314378">
                  <a:extLst>
                    <a:ext uri="{9D8B030D-6E8A-4147-A177-3AD203B41FA5}">
                      <a16:colId xmlns:a16="http://schemas.microsoft.com/office/drawing/2014/main" val="1397519339"/>
                    </a:ext>
                  </a:extLst>
                </a:gridCol>
                <a:gridCol w="2836985">
                  <a:extLst>
                    <a:ext uri="{9D8B030D-6E8A-4147-A177-3AD203B41FA5}">
                      <a16:colId xmlns:a16="http://schemas.microsoft.com/office/drawing/2014/main" val="279180329"/>
                    </a:ext>
                  </a:extLst>
                </a:gridCol>
                <a:gridCol w="1877452">
                  <a:extLst>
                    <a:ext uri="{9D8B030D-6E8A-4147-A177-3AD203B41FA5}">
                      <a16:colId xmlns:a16="http://schemas.microsoft.com/office/drawing/2014/main" val="1532179531"/>
                    </a:ext>
                  </a:extLst>
                </a:gridCol>
              </a:tblGrid>
              <a:tr h="0">
                <a:tc gridSpan="3">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solidFill>
                            <a:srgbClr val="FF0000"/>
                          </a:solidFill>
                          <a:latin typeface="Arial" panose="020B0604020202020204" pitchFamily="34" charset="0"/>
                          <a:cs typeface="Arial" panose="020B0604020202020204" pitchFamily="34" charset="0"/>
                        </a:rPr>
                        <a:t>Look at the attainment of your current year 6 cohort. Complete by July 31, 2027.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hMerge="1">
                  <a:txBody>
                    <a:bodyPr/>
                    <a:lstStyle/>
                    <a:p>
                      <a:pPr algn="ct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hMerge="1">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2036162019"/>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hlinkClick r:id="rId2"/>
                        </a:rPr>
                        <a:t>Swimming and Water Safety</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7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1. </a:t>
                      </a:r>
                      <a:r>
                        <a:rPr lang="en-US" sz="700">
                          <a:effectLst/>
                          <a:latin typeface="Arial" panose="020B0604020202020204" pitchFamily="34" charset="0"/>
                          <a:ea typeface="Calibri" panose="020F0502020204030204" pitchFamily="34" charset="0"/>
                          <a:cs typeface="Arial" panose="020B0604020202020204" pitchFamily="34" charset="0"/>
                        </a:rPr>
                        <a:t>Swim competently, confidently and proficiently over a distance of at least 25 metres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endParaRPr lang="en-US" sz="700" dirty="0">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endParaRPr lang="en-US" sz="700">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2. </a:t>
                      </a:r>
                      <a:r>
                        <a:rPr lang="en-US" sz="700">
                          <a:effectLst/>
                          <a:latin typeface="Arial" panose="020B0604020202020204" pitchFamily="34" charset="0"/>
                          <a:ea typeface="Calibri" panose="020F0502020204030204" pitchFamily="34" charset="0"/>
                          <a:cs typeface="Arial" panose="020B060402020202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700" dirty="0">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endParaRPr lang="en-US" sz="700" dirty="0">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3. </a:t>
                      </a:r>
                      <a:r>
                        <a:rPr lang="en-US" sz="700">
                          <a:effectLst/>
                          <a:latin typeface="Arial" panose="020B0604020202020204" pitchFamily="34" charset="0"/>
                          <a:ea typeface="Calibri" panose="020F0502020204030204" pitchFamily="34" charset="0"/>
                          <a:cs typeface="Arial" panose="020B0604020202020204" pitchFamily="34" charset="0"/>
                        </a:rPr>
                        <a:t>Perform safe self-rescue in different water-based situations</a:t>
                      </a: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endParaRPr lang="en-US" sz="700">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endParaRPr lang="en-US" sz="700" dirty="0">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73458530"/>
                  </a:ext>
                </a:extLst>
              </a:tr>
            </a:tbl>
          </a:graphicData>
        </a:graphic>
      </p:graphicFrame>
      <p:graphicFrame>
        <p:nvGraphicFramePr>
          <p:cNvPr id="9" name="Table 8">
            <a:extLst>
              <a:ext uri="{FF2B5EF4-FFF2-40B4-BE49-F238E27FC236}">
                <a16:creationId xmlns:a16="http://schemas.microsoft.com/office/drawing/2014/main" id="{4CFC7FFE-6C6A-4605-36D2-91D9103DB418}"/>
              </a:ext>
            </a:extLst>
          </p:cNvPr>
          <p:cNvGraphicFramePr>
            <a:graphicFrameLocks noGrp="1"/>
          </p:cNvGraphicFramePr>
          <p:nvPr>
            <p:extLst>
              <p:ext uri="{D42A27DB-BD31-4B8C-83A1-F6EECF244321}">
                <p14:modId xmlns:p14="http://schemas.microsoft.com/office/powerpoint/2010/main" val="3301842715"/>
              </p:ext>
            </p:extLst>
          </p:nvPr>
        </p:nvGraphicFramePr>
        <p:xfrm>
          <a:off x="45499" y="631509"/>
          <a:ext cx="6028815" cy="640080"/>
        </p:xfrm>
        <a:graphic>
          <a:graphicData uri="http://schemas.openxmlformats.org/drawingml/2006/table">
            <a:tbl>
              <a:tblPr firstRow="1" bandRow="1">
                <a:tableStyleId>{5C22544A-7EE6-4342-B048-85BDC9FD1C3A}</a:tableStyleId>
              </a:tblPr>
              <a:tblGrid>
                <a:gridCol w="4847241">
                  <a:extLst>
                    <a:ext uri="{9D8B030D-6E8A-4147-A177-3AD203B41FA5}">
                      <a16:colId xmlns:a16="http://schemas.microsoft.com/office/drawing/2014/main" val="2368774985"/>
                    </a:ext>
                  </a:extLst>
                </a:gridCol>
                <a:gridCol w="367734">
                  <a:extLst>
                    <a:ext uri="{9D8B030D-6E8A-4147-A177-3AD203B41FA5}">
                      <a16:colId xmlns:a16="http://schemas.microsoft.com/office/drawing/2014/main" val="3519249617"/>
                    </a:ext>
                  </a:extLst>
                </a:gridCol>
                <a:gridCol w="500361">
                  <a:extLst>
                    <a:ext uri="{9D8B030D-6E8A-4147-A177-3AD203B41FA5}">
                      <a16:colId xmlns:a16="http://schemas.microsoft.com/office/drawing/2014/main" val="1929905500"/>
                    </a:ext>
                  </a:extLst>
                </a:gridCol>
                <a:gridCol w="313479">
                  <a:extLst>
                    <a:ext uri="{9D8B030D-6E8A-4147-A177-3AD203B41FA5}">
                      <a16:colId xmlns:a16="http://schemas.microsoft.com/office/drawing/2014/main" val="302689717"/>
                    </a:ext>
                  </a:extLst>
                </a:gridCol>
              </a:tblGrid>
              <a:tr h="147399">
                <a:tc>
                  <a:txBody>
                    <a:bodyPr/>
                    <a:lstStyle/>
                    <a:p>
                      <a:r>
                        <a:rPr lang="en-GB" sz="600">
                          <a:latin typeface="Arial" panose="020B0604020202020204" pitchFamily="34" charset="0"/>
                          <a:cs typeface="Arial" panose="020B0604020202020204" pitchFamily="34" charset="0"/>
                        </a:rPr>
                        <a:t>Questions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Partly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716496856"/>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a:latin typeface="Arial" panose="020B0604020202020204" pitchFamily="34" charset="0"/>
                          <a:cs typeface="Arial" panose="020B0604020202020204" pitchFamily="34" charset="0"/>
                        </a:rPr>
                        <a:t>Do you have effective data collection systems in place to record and evidence that swimming and water safety provision is on track to meet national curriculum requirements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6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131531387"/>
                  </a:ext>
                </a:extLst>
              </a:tr>
              <a:tr h="159857">
                <a:tc>
                  <a:txBody>
                    <a:bodyPr/>
                    <a:lstStyle/>
                    <a:p>
                      <a:r>
                        <a:rPr lang="en-US" sz="600" kern="1200">
                          <a:solidFill>
                            <a:schemeClr val="dk1"/>
                          </a:solidFill>
                          <a:latin typeface="Arial" panose="020B0604020202020204" pitchFamily="34" charset="0"/>
                          <a:ea typeface="+mn-ea"/>
                          <a:cs typeface="Arial" panose="020B0604020202020204" pitchFamily="34" charset="0"/>
                        </a:rPr>
                        <a:t>Will any of your year 6 group be accessing top up swimming to enable them to achieve the outcomes below?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r>
                        <a:rPr lang="en-GB" sz="600" dirty="0">
                          <a:latin typeface="Arial" panose="020B0604020202020204" pitchFamily="34" charset="0"/>
                          <a:cs typeface="Arial" panose="020B0604020202020204" pitchFamily="34" charset="0"/>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878708831"/>
                  </a:ext>
                </a:extLst>
              </a:tr>
            </a:tbl>
          </a:graphicData>
        </a:graphic>
      </p:graphicFrame>
      <p:sp>
        <p:nvSpPr>
          <p:cNvPr id="5" name="Freeform 2">
            <a:extLst>
              <a:ext uri="{FF2B5EF4-FFF2-40B4-BE49-F238E27FC236}">
                <a16:creationId xmlns:a16="http://schemas.microsoft.com/office/drawing/2014/main" id="{1B34E4BE-5A59-5235-17BD-19041E1BD891}"/>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spTree>
    <p:extLst>
      <p:ext uri="{BB962C8B-B14F-4D97-AF65-F5344CB8AC3E}">
        <p14:creationId xmlns:p14="http://schemas.microsoft.com/office/powerpoint/2010/main" val="3285007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275854008"/>
              </p:ext>
            </p:extLst>
          </p:nvPr>
        </p:nvGraphicFramePr>
        <p:xfrm>
          <a:off x="82245" y="700135"/>
          <a:ext cx="5955322" cy="3101786"/>
        </p:xfrm>
        <a:graphic>
          <a:graphicData uri="http://schemas.openxmlformats.org/drawingml/2006/table">
            <a:tbl>
              <a:tblPr firstRow="1" bandRow="1">
                <a:tableStyleId>{5C22544A-7EE6-4342-B048-85BDC9FD1C3A}</a:tableStyleId>
              </a:tblPr>
              <a:tblGrid>
                <a:gridCol w="540660">
                  <a:extLst>
                    <a:ext uri="{9D8B030D-6E8A-4147-A177-3AD203B41FA5}">
                      <a16:colId xmlns:a16="http://schemas.microsoft.com/office/drawing/2014/main" val="1397519339"/>
                    </a:ext>
                  </a:extLst>
                </a:gridCol>
                <a:gridCol w="1595431">
                  <a:extLst>
                    <a:ext uri="{9D8B030D-6E8A-4147-A177-3AD203B41FA5}">
                      <a16:colId xmlns:a16="http://schemas.microsoft.com/office/drawing/2014/main" val="3874769663"/>
                    </a:ext>
                  </a:extLst>
                </a:gridCol>
                <a:gridCol w="1217320">
                  <a:extLst>
                    <a:ext uri="{9D8B030D-6E8A-4147-A177-3AD203B41FA5}">
                      <a16:colId xmlns:a16="http://schemas.microsoft.com/office/drawing/2014/main" val="279180329"/>
                    </a:ext>
                  </a:extLst>
                </a:gridCol>
                <a:gridCol w="2004998">
                  <a:extLst>
                    <a:ext uri="{9D8B030D-6E8A-4147-A177-3AD203B41FA5}">
                      <a16:colId xmlns:a16="http://schemas.microsoft.com/office/drawing/2014/main" val="1419483341"/>
                    </a:ext>
                  </a:extLst>
                </a:gridCol>
                <a:gridCol w="596913">
                  <a:extLst>
                    <a:ext uri="{9D8B030D-6E8A-4147-A177-3AD203B41FA5}">
                      <a16:colId xmlns:a16="http://schemas.microsoft.com/office/drawing/2014/main" val="1532179531"/>
                    </a:ext>
                  </a:extLst>
                </a:gridCol>
              </a:tblGrid>
              <a:tr h="160573">
                <a:tc>
                  <a:txBody>
                    <a:bodyPr/>
                    <a:lstStyle/>
                    <a:p>
                      <a:pPr algn="ctr"/>
                      <a:endParaRPr lang="en-US" sz="4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buFont typeface="Arial" panose="020B0604020202020204" pitchFamily="34" charset="0"/>
                        <a:buNone/>
                      </a:pP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21785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effectLst/>
                          <a:latin typeface="Arial" panose="020B0604020202020204" pitchFamily="34" charset="0"/>
                          <a:cs typeface="Arial" panose="020B0604020202020204" pitchFamily="34" charset="0"/>
                        </a:rPr>
                        <a:t>Plan and monitor (Complete now and monitor)</a:t>
                      </a:r>
                    </a:p>
                    <a:p>
                      <a:pPr marL="0" marR="0" lvl="0" indent="0" algn="ctr" defTabSz="575981" rtl="0" eaLnBrk="1" fontAlgn="auto" latinLnBrk="0" hangingPunct="1">
                        <a:lnSpc>
                          <a:spcPct val="100000"/>
                        </a:lnSpc>
                        <a:spcBef>
                          <a:spcPts val="0"/>
                        </a:spcBef>
                        <a:spcAft>
                          <a:spcPts val="0"/>
                        </a:spcAft>
                        <a:buClrTx/>
                        <a:buSzTx/>
                        <a:buFontTx/>
                        <a:buNone/>
                        <a:tabLst/>
                        <a:defRPr/>
                      </a:pPr>
                      <a:br>
                        <a:rPr lang="en-US" sz="500" b="1">
                          <a:effectLst/>
                          <a:latin typeface="Arial" panose="020B0604020202020204" pitchFamily="34" charset="0"/>
                          <a:cs typeface="Arial" panose="020B0604020202020204" pitchFamily="34" charset="0"/>
                        </a:rPr>
                      </a:b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Focus on support staff training ensuring all teachers are confident to direct staff and enjoy teaching high-quality Physical Education.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Staff to model the importance of being physically active to students. </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Ensure scheme of work annual membership is paid to ensure teachers can access High-Quality planning and supporting resources.</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PE resources updated to enable High-Quality teaching to take place.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Staff's confidence and enthusiasm towards PE to increase . We predict that by July 2027, staff will feel confident in teaching or supporting the PE curriculum.</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By July 2027, we aim for all students' pupil voice to be fun and that they enjoy being physically active. </a:t>
                      </a:r>
                    </a:p>
                    <a:p>
                      <a:pPr marL="0" indent="0" algn="l">
                        <a:lnSpc>
                          <a:spcPct val="100000"/>
                        </a:lnSpc>
                        <a:buFont typeface="Arial" panose="020B0604020202020204" pitchFamily="34" charset="0"/>
                        <a:buNone/>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Staff confidence surveys, pupils' attainment data, lesson observation reviews, 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18304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ysClr val="windowText" lastClr="000000"/>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Are the improvements sustainable? How?</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a:solidFill>
                            <a:sysClr val="windowText" lastClr="000000"/>
                          </a:solidFill>
                          <a:effectLst/>
                          <a:latin typeface="Arial" panose="020B0604020202020204" pitchFamily="34" charset="0"/>
                          <a:cs typeface="Arial" panose="020B0604020202020204" pitchFamily="34" charset="0"/>
                        </a:rPr>
                        <a:t>Approx. cost</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33528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4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4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latin typeface="Arial" panose="020B0604020202020204" pitchFamily="34" charset="0"/>
                          <a:cs typeface="Arial" panose="020B0604020202020204" pitchFamily="34" charset="0"/>
                        </a:rPr>
                        <a:t>Evaluate </a:t>
                      </a: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indent="0" algn="l">
                        <a:lnSpc>
                          <a:spcPct val="100000"/>
                        </a:lnSpc>
                        <a:buFont typeface="Arial" panose="020B0604020202020204" pitchFamily="34" charset="0"/>
                        <a:buNone/>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7" name="TextBox 6">
            <a:extLst>
              <a:ext uri="{FF2B5EF4-FFF2-40B4-BE49-F238E27FC236}">
                <a16:creationId xmlns:a16="http://schemas.microsoft.com/office/drawing/2014/main" id="{CBC5B746-3FD3-098D-1288-0375EF84AD31}"/>
              </a:ext>
            </a:extLst>
          </p:cNvPr>
          <p:cNvSpPr txBox="1"/>
          <p:nvPr/>
        </p:nvSpPr>
        <p:spPr>
          <a:xfrm>
            <a:off x="0" y="202575"/>
            <a:ext cx="5058508" cy="461665"/>
          </a:xfrm>
          <a:prstGeom prst="rect">
            <a:avLst/>
          </a:prstGeom>
          <a:noFill/>
        </p:spPr>
        <p:txBody>
          <a:bodyPr wrap="square" rtlCol="0">
            <a:spAutoFit/>
          </a:bodyPr>
          <a:lstStyle/>
          <a:p>
            <a:r>
              <a:rPr lang="en-US" sz="1400" b="1" dirty="0">
                <a:solidFill>
                  <a:schemeClr val="accent1"/>
                </a:solidFill>
                <a:latin typeface="Arial" panose="020B0604020202020204" pitchFamily="34" charset="0"/>
                <a:cs typeface="Arial" panose="020B0604020202020204" pitchFamily="34" charset="0"/>
              </a:rPr>
              <a:t>Plan, monitor and evaluate (2026/2027)</a:t>
            </a:r>
          </a:p>
          <a:p>
            <a:r>
              <a:rPr lang="en-US" sz="1000" b="1" dirty="0">
                <a:latin typeface="Arial" panose="020B0604020202020204" pitchFamily="34" charset="0"/>
                <a:cs typeface="Arial" panose="020B0604020202020204" pitchFamily="34" charset="0"/>
              </a:rPr>
              <a:t>Provide CPD and support to all staff</a:t>
            </a:r>
            <a:endParaRPr lang="en-US" sz="1000" b="1" dirty="0">
              <a:latin typeface="Calibri" panose="020F0502020204030204" pitchFamily="34" charset="0"/>
              <a:cs typeface="Calibri" panose="020F0502020204030204" pitchFamily="34" charset="0"/>
            </a:endParaRPr>
          </a:p>
        </p:txBody>
      </p:sp>
      <p:sp>
        <p:nvSpPr>
          <p:cNvPr id="5" name="Freeform 2">
            <a:extLst>
              <a:ext uri="{FF2B5EF4-FFF2-40B4-BE49-F238E27FC236}">
                <a16:creationId xmlns:a16="http://schemas.microsoft.com/office/drawing/2014/main" id="{3354FEAB-2556-913E-6BBB-45E011DC32B4}"/>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070466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AFC-9A7C-DB8D-90BA-312A1E67F5A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FC2DE98-3E8B-8664-0AF1-4BC465269E4A}"/>
              </a:ext>
            </a:extLst>
          </p:cNvPr>
          <p:cNvGraphicFramePr>
            <a:graphicFrameLocks noGrp="1"/>
          </p:cNvGraphicFramePr>
          <p:nvPr>
            <p:extLst>
              <p:ext uri="{D42A27DB-BD31-4B8C-83A1-F6EECF244321}">
                <p14:modId xmlns:p14="http://schemas.microsoft.com/office/powerpoint/2010/main" val="4181388235"/>
              </p:ext>
            </p:extLst>
          </p:nvPr>
        </p:nvGraphicFramePr>
        <p:xfrm>
          <a:off x="88461" y="623209"/>
          <a:ext cx="5942889" cy="3307080"/>
        </p:xfrm>
        <a:graphic>
          <a:graphicData uri="http://schemas.openxmlformats.org/drawingml/2006/table">
            <a:tbl>
              <a:tblPr firstRow="1" bandRow="1">
                <a:tableStyleId>{5C22544A-7EE6-4342-B048-85BDC9FD1C3A}</a:tableStyleId>
              </a:tblPr>
              <a:tblGrid>
                <a:gridCol w="538590">
                  <a:extLst>
                    <a:ext uri="{9D8B030D-6E8A-4147-A177-3AD203B41FA5}">
                      <a16:colId xmlns:a16="http://schemas.microsoft.com/office/drawing/2014/main" val="1397519339"/>
                    </a:ext>
                  </a:extLst>
                </a:gridCol>
                <a:gridCol w="1588075">
                  <a:extLst>
                    <a:ext uri="{9D8B030D-6E8A-4147-A177-3AD203B41FA5}">
                      <a16:colId xmlns:a16="http://schemas.microsoft.com/office/drawing/2014/main" val="3874769663"/>
                    </a:ext>
                  </a:extLst>
                </a:gridCol>
                <a:gridCol w="1546440">
                  <a:extLst>
                    <a:ext uri="{9D8B030D-6E8A-4147-A177-3AD203B41FA5}">
                      <a16:colId xmlns:a16="http://schemas.microsoft.com/office/drawing/2014/main" val="279180329"/>
                    </a:ext>
                  </a:extLst>
                </a:gridCol>
                <a:gridCol w="1492908">
                  <a:extLst>
                    <a:ext uri="{9D8B030D-6E8A-4147-A177-3AD203B41FA5}">
                      <a16:colId xmlns:a16="http://schemas.microsoft.com/office/drawing/2014/main" val="1419483341"/>
                    </a:ext>
                  </a:extLst>
                </a:gridCol>
                <a:gridCol w="776876">
                  <a:extLst>
                    <a:ext uri="{9D8B030D-6E8A-4147-A177-3AD203B41FA5}">
                      <a16:colId xmlns:a16="http://schemas.microsoft.com/office/drawing/2014/main" val="1532179531"/>
                    </a:ext>
                  </a:extLst>
                </a:gridCol>
              </a:tblGrid>
              <a:tr h="137060">
                <a:tc>
                  <a:txBody>
                    <a:bodyPr/>
                    <a:lstStyle/>
                    <a:p>
                      <a:pPr algn="ct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66767">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500" b="1">
                          <a:effectLst/>
                          <a:latin typeface="Arial" panose="020B0604020202020204" pitchFamily="34" charset="0"/>
                          <a:cs typeface="Arial" panose="020B0604020202020204" pitchFamily="34" charset="0"/>
                        </a:rPr>
                        <a:t>Plan and monitor</a:t>
                      </a:r>
                      <a:br>
                        <a:rPr lang="en-US" sz="500" b="1">
                          <a:effectLst/>
                          <a:latin typeface="Arial" panose="020B0604020202020204" pitchFamily="34" charset="0"/>
                          <a:cs typeface="Arial" panose="020B0604020202020204" pitchFamily="34" charset="0"/>
                        </a:rPr>
                      </a:br>
                      <a:r>
                        <a:rPr lang="en-US" sz="500" b="1">
                          <a:effectLst/>
                          <a:latin typeface="Arial" panose="020B0604020202020204" pitchFamily="34" charset="0"/>
                          <a:cs typeface="Arial" panose="020B060402020202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Provide in school opportunities for pupils to access multiple opportunities to be physically active and monitor external physical activity to drive physical activity levels with key focus groups.</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Therefore, aim for all pupils will be active on average 60 minutes a day, 7 days a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Increase the number and range of activities and clubs on offer (Pupil Led Games, dodgeball, games, dance. Parent and child fitness club.)</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Implementation of new extra-curricular timetable (personal development)</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Develop provision for physical activity at lunchtime by; Increasing the amount of playground resources to provide playground activity facilitated by lunchtime supervisors.</a:t>
                      </a:r>
                    </a:p>
                    <a:p>
                      <a:pPr marL="0" indent="0" algn="l">
                        <a:lnSpc>
                          <a:spcPct val="100000"/>
                        </a:lnSpc>
                        <a:buFont typeface="Arial" panose="020B0604020202020204" pitchFamily="34" charset="0"/>
                        <a:buNone/>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Equipment and resources to be purchased for facilitation of activity with playleaders and independent active play. </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Use leadership ideas from scheme of work.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By July 2027 through the addition of new lunch and extra curricular opportunities, all students to know the importance of being physical active.  </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Aim for teachers to think outside the box with their teaching and to deliver outdoor or active lessons, where possible, in any curriculum lesson.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dirty="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algn="l">
                        <a:lnSpc>
                          <a:spcPct val="100000"/>
                        </a:lnSpc>
                      </a:pPr>
                      <a:endParaRPr lang="en-US" sz="500" dirty="0">
                        <a:solidFill>
                          <a:schemeClr val="tx1"/>
                        </a:solidFill>
                        <a:latin typeface="Arial" panose="020B0604020202020204" pitchFamily="34" charset="0"/>
                        <a:cs typeface="Arial" panose="020B0604020202020204" pitchFamily="34" charset="0"/>
                      </a:endParaRPr>
                    </a:p>
                    <a:p>
                      <a:pPr algn="l">
                        <a:lnSpc>
                          <a:spcPct val="100000"/>
                        </a:lnSpc>
                      </a:pPr>
                      <a:r>
                        <a:rPr lang="en-US" sz="500" dirty="0">
                          <a:solidFill>
                            <a:schemeClr val="tx1"/>
                          </a:solidFill>
                          <a:latin typeface="Arial" panose="020B0604020202020204" pitchFamily="34" charset="0"/>
                          <a:cs typeface="Arial" panose="020B0604020202020204" pitchFamily="34" charset="0"/>
                        </a:rPr>
                        <a:t>Extra curricular timetable and participation data.</a:t>
                      </a:r>
                    </a:p>
                    <a:p>
                      <a:pPr algn="l">
                        <a:lnSpc>
                          <a:spcPct val="100000"/>
                        </a:lnSpc>
                      </a:pPr>
                      <a:endParaRPr lang="en-US" sz="500" dirty="0">
                        <a:solidFill>
                          <a:schemeClr val="tx1"/>
                        </a:solidFill>
                        <a:latin typeface="Arial" panose="020B0604020202020204" pitchFamily="34" charset="0"/>
                        <a:cs typeface="Arial" panose="020B0604020202020204" pitchFamily="34" charset="0"/>
                      </a:endParaRPr>
                    </a:p>
                    <a:p>
                      <a:pPr algn="l">
                        <a:lnSpc>
                          <a:spcPct val="100000"/>
                        </a:lnSpc>
                      </a:pPr>
                      <a:r>
                        <a:rPr lang="en-US" sz="500" dirty="0">
                          <a:solidFill>
                            <a:schemeClr val="tx1"/>
                          </a:solidFill>
                          <a:latin typeface="Arial" panose="020B0604020202020204" pitchFamily="34" charset="0"/>
                          <a:cs typeface="Arial" panose="020B0604020202020204" pitchFamily="34" charset="0"/>
                        </a:rPr>
                        <a:t>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0">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ysClr val="windowText" lastClr="000000"/>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Are the improvements sustainable? </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b="1">
                          <a:solidFill>
                            <a:sysClr val="windowText" lastClr="000000"/>
                          </a:solidFill>
                          <a:effectLst/>
                          <a:latin typeface="Arial" panose="020B0604020202020204" pitchFamily="34" charset="0"/>
                          <a:cs typeface="Arial" panose="020B0604020202020204" pitchFamily="34" charset="0"/>
                        </a:rPr>
                        <a:t>Approx. cost</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500" b="1">
                          <a:latin typeface="Arial" panose="020B0604020202020204" pitchFamily="34" charset="0"/>
                          <a:cs typeface="Arial" panose="020B0604020202020204" pitchFamily="34" charset="0"/>
                        </a:rPr>
                        <a:t>Evaluate (</a:t>
                      </a: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endParaRPr lang="en-US" sz="6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6" name="TextBox 5">
            <a:extLst>
              <a:ext uri="{FF2B5EF4-FFF2-40B4-BE49-F238E27FC236}">
                <a16:creationId xmlns:a16="http://schemas.microsoft.com/office/drawing/2014/main" id="{9FECE768-1CA8-DBE2-7480-6EA64EE2ED4D}"/>
              </a:ext>
            </a:extLst>
          </p:cNvPr>
          <p:cNvSpPr txBox="1"/>
          <p:nvPr/>
        </p:nvSpPr>
        <p:spPr>
          <a:xfrm>
            <a:off x="0" y="161544"/>
            <a:ext cx="5003129" cy="461665"/>
          </a:xfrm>
          <a:prstGeom prst="rect">
            <a:avLst/>
          </a:prstGeom>
          <a:noFill/>
        </p:spPr>
        <p:txBody>
          <a:bodyPr wrap="square" rtlCol="0">
            <a:spAutoFit/>
          </a:bodyPr>
          <a:lstStyle/>
          <a:p>
            <a:r>
              <a:rPr lang="en-US" sz="1400" b="1" dirty="0">
                <a:solidFill>
                  <a:schemeClr val="accent1"/>
                </a:solidFill>
                <a:latin typeface="Arial" panose="020B0604020202020204" pitchFamily="34" charset="0"/>
                <a:cs typeface="Arial" panose="020B0604020202020204" pitchFamily="34" charset="0"/>
              </a:rPr>
              <a:t>Plan, monitor and evaluate (2026/2027)</a:t>
            </a:r>
          </a:p>
          <a:p>
            <a:r>
              <a:rPr lang="en-US" sz="1000" b="1" dirty="0">
                <a:latin typeface="Arial" panose="020B0604020202020204" pitchFamily="34" charset="0"/>
                <a:cs typeface="Arial" panose="020B0604020202020204" pitchFamily="34" charset="0"/>
              </a:rPr>
              <a:t>Drive physical activity levels </a:t>
            </a:r>
            <a:endParaRPr lang="en-US" sz="1050" b="1" dirty="0">
              <a:latin typeface="Calibri" panose="020F0502020204030204" pitchFamily="34" charset="0"/>
              <a:cs typeface="Calibri" panose="020F0502020204030204" pitchFamily="34" charset="0"/>
            </a:endParaRPr>
          </a:p>
        </p:txBody>
      </p:sp>
      <p:sp>
        <p:nvSpPr>
          <p:cNvPr id="5" name="Freeform 2">
            <a:extLst>
              <a:ext uri="{FF2B5EF4-FFF2-40B4-BE49-F238E27FC236}">
                <a16:creationId xmlns:a16="http://schemas.microsoft.com/office/drawing/2014/main" id="{39D8ED19-08FF-3532-88CA-15CF5B7E6278}"/>
              </a:ext>
            </a:extLst>
          </p:cNvPr>
          <p:cNvSpPr/>
          <p:nvPr/>
        </p:nvSpPr>
        <p:spPr>
          <a:xfrm>
            <a:off x="5271118" y="7256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1720532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45B4E-BC04-8556-7D7D-C3A6F545F24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B33A3E8-A523-BDD4-F09D-CC0DB99B491E}"/>
              </a:ext>
            </a:extLst>
          </p:cNvPr>
          <p:cNvGraphicFramePr>
            <a:graphicFrameLocks noGrp="1"/>
          </p:cNvGraphicFramePr>
          <p:nvPr>
            <p:extLst>
              <p:ext uri="{D42A27DB-BD31-4B8C-83A1-F6EECF244321}">
                <p14:modId xmlns:p14="http://schemas.microsoft.com/office/powerpoint/2010/main" val="1824954701"/>
              </p:ext>
            </p:extLst>
          </p:nvPr>
        </p:nvGraphicFramePr>
        <p:xfrm>
          <a:off x="131579" y="601328"/>
          <a:ext cx="5929253" cy="3312877"/>
        </p:xfrm>
        <a:graphic>
          <a:graphicData uri="http://schemas.openxmlformats.org/drawingml/2006/table">
            <a:tbl>
              <a:tblPr firstRow="1" bandRow="1">
                <a:tableStyleId>{5C22544A-7EE6-4342-B048-85BDC9FD1C3A}</a:tableStyleId>
              </a:tblPr>
              <a:tblGrid>
                <a:gridCol w="531419">
                  <a:extLst>
                    <a:ext uri="{9D8B030D-6E8A-4147-A177-3AD203B41FA5}">
                      <a16:colId xmlns:a16="http://schemas.microsoft.com/office/drawing/2014/main" val="1397519339"/>
                    </a:ext>
                  </a:extLst>
                </a:gridCol>
                <a:gridCol w="1471682">
                  <a:extLst>
                    <a:ext uri="{9D8B030D-6E8A-4147-A177-3AD203B41FA5}">
                      <a16:colId xmlns:a16="http://schemas.microsoft.com/office/drawing/2014/main" val="3874769663"/>
                    </a:ext>
                  </a:extLst>
                </a:gridCol>
                <a:gridCol w="1589788">
                  <a:extLst>
                    <a:ext uri="{9D8B030D-6E8A-4147-A177-3AD203B41FA5}">
                      <a16:colId xmlns:a16="http://schemas.microsoft.com/office/drawing/2014/main" val="279180329"/>
                    </a:ext>
                  </a:extLst>
                </a:gridCol>
                <a:gridCol w="1451738">
                  <a:extLst>
                    <a:ext uri="{9D8B030D-6E8A-4147-A177-3AD203B41FA5}">
                      <a16:colId xmlns:a16="http://schemas.microsoft.com/office/drawing/2014/main" val="1419483341"/>
                    </a:ext>
                  </a:extLst>
                </a:gridCol>
                <a:gridCol w="884626">
                  <a:extLst>
                    <a:ext uri="{9D8B030D-6E8A-4147-A177-3AD203B41FA5}">
                      <a16:colId xmlns:a16="http://schemas.microsoft.com/office/drawing/2014/main" val="1532179531"/>
                    </a:ext>
                  </a:extLst>
                </a:gridCol>
              </a:tblGrid>
              <a:tr h="257004">
                <a:tc>
                  <a:txBody>
                    <a:bodyPr/>
                    <a:lstStyle/>
                    <a:p>
                      <a:pPr algn="ctr"/>
                      <a:endParaRPr lang="en-US" sz="5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55689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effectLst/>
                          <a:latin typeface="Arial" panose="020B0604020202020204" pitchFamily="34" charset="0"/>
                          <a:cs typeface="Arial" panose="020B0604020202020204" pitchFamily="34" charset="0"/>
                        </a:rPr>
                        <a:t>Plan and monitor</a:t>
                      </a:r>
                      <a:br>
                        <a:rPr lang="en-US" sz="500" b="1">
                          <a:effectLst/>
                          <a:latin typeface="Arial" panose="020B0604020202020204" pitchFamily="34" charset="0"/>
                          <a:cs typeface="Arial" panose="020B0604020202020204" pitchFamily="34" charset="0"/>
                        </a:rPr>
                      </a:br>
                      <a:r>
                        <a:rPr lang="en-US" sz="500" b="1">
                          <a:effectLst/>
                          <a:latin typeface="Arial" panose="020B0604020202020204" pitchFamily="34" charset="0"/>
                          <a:cs typeface="Arial" panose="020B060402020202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Ensure all pupils can access competition in school through regular intra school competition, as well as all pupils accessing inter-school competitions against other schools. Competition formats to reflect needs of pupils. Engage with school games offer.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Attend SGO events with other local primary schools. </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To attend belong activities (SGO)</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Competitions to be targeted and heavily supported due to the needs of the schools' learners. </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Arrange all UKS2 to represent school, on a least one occasion, through school games competitions and competition.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All KS2 students to attend a competition organized by the SGO.</a:t>
                      </a:r>
                    </a:p>
                    <a:p>
                      <a:pPr marL="0" indent="0" algn="l">
                        <a:lnSpc>
                          <a:spcPct val="100000"/>
                        </a:lnSpc>
                        <a:buFont typeface="Arial" panose="020B0604020202020204" pitchFamily="34" charset="0"/>
                        <a:buNone/>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All students to take part in an inclusive sports day.</a:t>
                      </a:r>
                    </a:p>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dirty="0">
                          <a:solidFill>
                            <a:schemeClr val="tx1"/>
                          </a:solidFill>
                          <a:latin typeface="Arial" panose="020B0604020202020204" pitchFamily="34" charset="0"/>
                          <a:cs typeface="Arial" panose="020B0604020202020204" pitchFamily="34" charset="0"/>
                        </a:rPr>
                        <a:t>All students to attend a traditional sports day.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dirty="0">
                          <a:solidFill>
                            <a:schemeClr val="tx1"/>
                          </a:solidFill>
                          <a:latin typeface="Arial" panose="020B0604020202020204" pitchFamily="34" charset="0"/>
                          <a:cs typeface="Arial" panose="020B0604020202020204" pitchFamily="34" charset="0"/>
                        </a:rPr>
                        <a:t>Competition formats and planning for all intra-school lesson level competitions, all inter competitions hosted by the SGO. </a:t>
                      </a:r>
                    </a:p>
                    <a:p>
                      <a:pPr algn="l">
                        <a:lnSpc>
                          <a:spcPct val="100000"/>
                        </a:lnSpc>
                      </a:pPr>
                      <a:endParaRPr lang="en-US" sz="500" dirty="0">
                        <a:solidFill>
                          <a:schemeClr val="tx1"/>
                        </a:solidFill>
                        <a:latin typeface="Arial" panose="020B0604020202020204" pitchFamily="34" charset="0"/>
                        <a:cs typeface="Arial" panose="020B0604020202020204" pitchFamily="34" charset="0"/>
                      </a:endParaRPr>
                    </a:p>
                    <a:p>
                      <a:pPr algn="l">
                        <a:lnSpc>
                          <a:spcPct val="100000"/>
                        </a:lnSpc>
                      </a:pPr>
                      <a:r>
                        <a:rPr lang="en-US" sz="500" dirty="0">
                          <a:solidFill>
                            <a:schemeClr val="tx1"/>
                          </a:solidFill>
                          <a:latin typeface="Arial" panose="020B0604020202020204" pitchFamily="34" charset="0"/>
                          <a:cs typeface="Arial" panose="020B0604020202020204" pitchFamily="34" charset="0"/>
                        </a:rPr>
                        <a:t>Virtual multi skills league format and results.</a:t>
                      </a:r>
                    </a:p>
                    <a:p>
                      <a:pPr algn="l">
                        <a:lnSpc>
                          <a:spcPct val="100000"/>
                        </a:lnSpc>
                      </a:pPr>
                      <a:endParaRPr lang="en-US" sz="500" dirty="0">
                        <a:solidFill>
                          <a:schemeClr val="tx1"/>
                        </a:solidFill>
                        <a:latin typeface="Arial" panose="020B0604020202020204" pitchFamily="34" charset="0"/>
                        <a:cs typeface="Arial" panose="020B0604020202020204" pitchFamily="34" charset="0"/>
                      </a:endParaRPr>
                    </a:p>
                    <a:p>
                      <a:pPr algn="l">
                        <a:lnSpc>
                          <a:spcPct val="100000"/>
                        </a:lnSpc>
                      </a:pPr>
                      <a:r>
                        <a:rPr lang="en-US" sz="500" dirty="0">
                          <a:solidFill>
                            <a:schemeClr val="tx1"/>
                          </a:solidFill>
                          <a:latin typeface="Arial" panose="020B0604020202020204" pitchFamily="34" charset="0"/>
                          <a:cs typeface="Arial" panose="020B060402020202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257004">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chemeClr val="tx1"/>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chemeClr val="tx1"/>
                          </a:solidFill>
                          <a:effectLst/>
                          <a:latin typeface="Arial" panose="020B0604020202020204" pitchFamily="34" charset="0"/>
                          <a:ea typeface="+mn-ea"/>
                          <a:cs typeface="Arial" panose="020B0604020202020204" pitchFamily="34" charset="0"/>
                        </a:rPr>
                        <a:t>Are the improvements sustainable? How?</a:t>
                      </a:r>
                      <a:endParaRPr lang="en-US" sz="600" b="1">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chemeClr val="tx1"/>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a:solidFill>
                            <a:schemeClr val="tx1"/>
                          </a:solidFill>
                          <a:effectLst/>
                          <a:latin typeface="Arial" panose="020B0604020202020204" pitchFamily="34" charset="0"/>
                          <a:cs typeface="Arial" panose="020B0604020202020204" pitchFamily="34" charset="0"/>
                        </a:rPr>
                        <a:t>Approx. cost</a:t>
                      </a:r>
                      <a:endParaRPr lang="en-GB" sz="6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2073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latin typeface="Arial" panose="020B0604020202020204" pitchFamily="34" charset="0"/>
                          <a:cs typeface="Arial" panose="020B0604020202020204" pitchFamily="34" charset="0"/>
                        </a:rPr>
                        <a:t>Evaluate (</a:t>
                      </a: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endParaRPr lang="en-US" sz="5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endParaRPr lang="en-US" sz="600" dirty="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8" name="TextBox 7">
            <a:extLst>
              <a:ext uri="{FF2B5EF4-FFF2-40B4-BE49-F238E27FC236}">
                <a16:creationId xmlns:a16="http://schemas.microsoft.com/office/drawing/2014/main" id="{F0D6CECF-DD7B-2CE1-18D5-540B1D94DCB8}"/>
              </a:ext>
            </a:extLst>
          </p:cNvPr>
          <p:cNvSpPr txBox="1"/>
          <p:nvPr/>
        </p:nvSpPr>
        <p:spPr>
          <a:xfrm>
            <a:off x="58981" y="162746"/>
            <a:ext cx="4348896" cy="469359"/>
          </a:xfrm>
          <a:prstGeom prst="rect">
            <a:avLst/>
          </a:prstGeom>
          <a:noFill/>
        </p:spPr>
        <p:txBody>
          <a:bodyPr wrap="square" rtlCol="0">
            <a:spAutoFit/>
          </a:bodyPr>
          <a:lstStyle/>
          <a:p>
            <a:r>
              <a:rPr lang="en-US" sz="1400" b="1" dirty="0">
                <a:solidFill>
                  <a:schemeClr val="accent1"/>
                </a:solidFill>
                <a:latin typeface="Arial" panose="020B0604020202020204" pitchFamily="34" charset="0"/>
                <a:cs typeface="Arial" panose="020B0604020202020204" pitchFamily="34" charset="0"/>
              </a:rPr>
              <a:t>Plan, monitor and evaluate (2026/2027)</a:t>
            </a:r>
          </a:p>
          <a:p>
            <a:r>
              <a:rPr lang="en-US" sz="1000" b="1" dirty="0">
                <a:latin typeface="Arial" panose="020B0604020202020204" pitchFamily="34" charset="0"/>
                <a:cs typeface="Arial" panose="020B0604020202020204" pitchFamily="34" charset="0"/>
              </a:rPr>
              <a:t>Develop competition</a:t>
            </a:r>
            <a:endParaRPr lang="en-US" sz="1000" b="1" dirty="0">
              <a:solidFill>
                <a:srgbClr val="FF0000"/>
              </a:solidFill>
              <a:latin typeface="Arial" panose="020B0604020202020204" pitchFamily="34" charset="0"/>
              <a:cs typeface="Arial" panose="020B0604020202020204" pitchFamily="34" charset="0"/>
            </a:endParaRPr>
          </a:p>
        </p:txBody>
      </p:sp>
      <p:sp>
        <p:nvSpPr>
          <p:cNvPr id="5" name="Freeform 2">
            <a:extLst>
              <a:ext uri="{FF2B5EF4-FFF2-40B4-BE49-F238E27FC236}">
                <a16:creationId xmlns:a16="http://schemas.microsoft.com/office/drawing/2014/main" id="{0554593C-518F-BE2E-418E-8F1495E854BC}"/>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8868851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b432da3-8afe-4474-8162-87b712f8d4cb" xsi:nil="true"/>
    <_ip_UnifiedCompliancePolicyUIAction xmlns="http://schemas.microsoft.com/sharepoint/v3" xsi:nil="true"/>
    <_ip_UnifiedCompliancePolicyProperties xmlns="http://schemas.microsoft.com/sharepoint/v3" xsi:nil="true"/>
    <lcf76f155ced4ddcb4097134ff3c332f xmlns="27d9075e-6bde-410f-97a8-5522e05edc8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4C01479A55DB4AB31D736E765B2FF2" ma:contentTypeVersion="15" ma:contentTypeDescription="Create a new document." ma:contentTypeScope="" ma:versionID="a3710277bb33bba9441d025a42da24f1">
  <xsd:schema xmlns:xsd="http://www.w3.org/2001/XMLSchema" xmlns:xs="http://www.w3.org/2001/XMLSchema" xmlns:p="http://schemas.microsoft.com/office/2006/metadata/properties" xmlns:ns1="http://schemas.microsoft.com/sharepoint/v3" xmlns:ns2="27d9075e-6bde-410f-97a8-5522e05edc86" xmlns:ns3="8b432da3-8afe-4474-8162-87b712f8d4cb" targetNamespace="http://schemas.microsoft.com/office/2006/metadata/properties" ma:root="true" ma:fieldsID="43c6643f153e01011c38791ab5bbc879" ns1:_="" ns2:_="" ns3:_="">
    <xsd:import namespace="http://schemas.microsoft.com/sharepoint/v3"/>
    <xsd:import namespace="27d9075e-6bde-410f-97a8-5522e05edc86"/>
    <xsd:import namespace="8b432da3-8afe-4474-8162-87b712f8d4c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d9075e-6bde-410f-97a8-5522e05edc8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c07c698-60f5-424f-b9af-f4c59398b511"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432da3-8afe-4474-8162-87b712f8d4c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8bcebbe4-ce18-4633-934e-60773cd579b0}" ma:internalName="TaxCatchAll" ma:showField="CatchAllData" ma:web="8b432da3-8afe-4474-8162-87b712f8d4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F260CE-4686-4DA4-9A79-4547B36123D8}">
  <ds:schemaRefs>
    <ds:schemaRef ds:uri="27d9075e-6bde-410f-97a8-5522e05edc86"/>
    <ds:schemaRef ds:uri="8b432da3-8afe-4474-8162-87b712f8d4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1C1F63F-FCF1-4C16-83C3-E701B7C7967B}">
  <ds:schemaRefs>
    <ds:schemaRef ds:uri="27d9075e-6bde-410f-97a8-5522e05edc86"/>
    <ds:schemaRef ds:uri="8b432da3-8afe-4474-8162-87b712f8d4c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A01DA8D-DD3F-4EDD-BBAF-156ACB1BFD6B}">
  <ds:schemaRefs>
    <ds:schemaRef ds:uri="http://schemas.microsoft.com/sharepoint/v3/contenttype/forms"/>
  </ds:schemaRefs>
</ds:datastoreItem>
</file>

<file path=docMetadata/LabelInfo.xml><?xml version="1.0" encoding="utf-8"?>
<clbl:labelList xmlns:clbl="http://schemas.microsoft.com/office/2020/mipLabelMetadata">
  <clbl:label id="{dbf2ff9d-e249-40e2-b463-0b922d4f2f25}"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3020</Words>
  <Application>Microsoft Office PowerPoint</Application>
  <PresentationFormat>Custom</PresentationFormat>
  <Paragraphs>317</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Calibri</vt:lpstr>
      <vt:lpstr>Helvetica</vt:lpstr>
      <vt:lpstr>Helvetica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Kirsty Webb</cp:lastModifiedBy>
  <cp:revision>2</cp:revision>
  <dcterms:created xsi:type="dcterms:W3CDTF">2025-10-08T18:09:30Z</dcterms:created>
  <dcterms:modified xsi:type="dcterms:W3CDTF">2026-09-27T20:31:11Z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0x010100334C01479A55DB4AB31D736E765B2FF2</vt:lpwstr>
  </property>
  <property fmtid="{D5CDD505-2E9C-101B-9397-08002B2CF9AE}" pid="3" name="MediaServiceImageTags">
    <vt:lpwstr/>
  </property>
  <property fmtid="{D5CDD505-2E9C-101B-9397-08002B2CF9AE}" pid="4" name="ClassificationContentMarkingFooterLocations">
    <vt:lpwstr>Office Theme:10</vt:lpwstr>
  </property>
  <property fmtid="{D5CDD505-2E9C-101B-9397-08002B2CF9AE}" pid="5" name="ClassificationContentMarkingFooterText">
    <vt:lpwstr>OFFICIAL - FOR PUBLIC RELEASE</vt:lpwstr>
  </property>
  <property fmtid="{D5CDD505-2E9C-101B-9397-08002B2CF9AE}" pid="6" name="ClassificationContentMarkingHeaderLocations">
    <vt:lpwstr>Office Theme:9</vt:lpwstr>
  </property>
  <property fmtid="{D5CDD505-2E9C-101B-9397-08002B2CF9AE}" pid="7" name="ClassificationContentMarkingHeaderText">
    <vt:lpwstr>OFFICIAL - FOR PUBLIC RELEASE</vt:lpwstr>
  </property>
</Properties>
</file>